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2412"/>
    <a:srgbClr val="7C2112"/>
    <a:srgbClr val="430D07"/>
    <a:srgbClr val="F95E1E"/>
    <a:srgbClr val="FECDAA"/>
    <a:srgbClr val="FDAA74"/>
    <a:srgbClr val="A02A08"/>
    <a:srgbClr val="E33C0C"/>
    <a:srgbClr val="C22C0C"/>
    <a:srgbClr val="EB45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206"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7C2112"/>
              </a:solidFill>
              <a:ln w="19050">
                <a:noFill/>
              </a:ln>
              <a:effectLst/>
            </c:spPr>
            <c:extLst>
              <c:ext xmlns:c16="http://schemas.microsoft.com/office/drawing/2014/chart" uri="{C3380CC4-5D6E-409C-BE32-E72D297353CC}">
                <c16:uniqueId val="{00000001-1000-4CBB-9B31-1DAC12DB1736}"/>
              </c:ext>
            </c:extLst>
          </c:dPt>
          <c:dPt>
            <c:idx val="1"/>
            <c:bubble3D val="0"/>
            <c:spPr>
              <a:solidFill>
                <a:srgbClr val="C22C0C"/>
              </a:solidFill>
              <a:ln w="19050">
                <a:noFill/>
              </a:ln>
              <a:effectLst/>
            </c:spPr>
            <c:extLst>
              <c:ext xmlns:c16="http://schemas.microsoft.com/office/drawing/2014/chart" uri="{C3380CC4-5D6E-409C-BE32-E72D297353CC}">
                <c16:uniqueId val="{00000003-1000-4CBB-9B31-1DAC12DB1736}"/>
              </c:ext>
            </c:extLst>
          </c:dPt>
          <c:dPt>
            <c:idx val="2"/>
            <c:bubble3D val="0"/>
            <c:spPr>
              <a:pattFill prst="dkUpDiag">
                <a:fgClr>
                  <a:srgbClr val="EB4512"/>
                </a:fgClr>
                <a:bgClr>
                  <a:srgbClr val="F16736"/>
                </a:bgClr>
              </a:pattFill>
              <a:ln w="19050">
                <a:noFill/>
              </a:ln>
              <a:effectLst/>
            </c:spPr>
            <c:extLst>
              <c:ext xmlns:c16="http://schemas.microsoft.com/office/drawing/2014/chart" uri="{C3380CC4-5D6E-409C-BE32-E72D297353CC}">
                <c16:uniqueId val="{00000005-1000-4CBB-9B31-1DAC12DB1736}"/>
              </c:ext>
            </c:extLst>
          </c:dPt>
          <c:dPt>
            <c:idx val="3"/>
            <c:bubble3D val="0"/>
            <c:spPr>
              <a:solidFill>
                <a:srgbClr val="F16736"/>
              </a:solidFill>
              <a:ln w="19050">
                <a:noFill/>
              </a:ln>
              <a:effectLst/>
            </c:spPr>
            <c:extLst>
              <c:ext xmlns:c16="http://schemas.microsoft.com/office/drawing/2014/chart" uri="{C3380CC4-5D6E-409C-BE32-E72D297353CC}">
                <c16:uniqueId val="{00000007-1000-4CBB-9B31-1DAC12DB1736}"/>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Strategic Partnership</c:v>
                </c:pt>
                <c:pt idx="1">
                  <c:v>Licensing</c:v>
                </c:pt>
                <c:pt idx="2">
                  <c:v>Professional Services</c:v>
                </c:pt>
                <c:pt idx="3">
                  <c:v>SaaS Product</c:v>
                </c:pt>
              </c:strCache>
            </c:strRef>
          </c:cat>
          <c:val>
            <c:numRef>
              <c:f>Sheet1!$B$2:$B$5</c:f>
              <c:numCache>
                <c:formatCode>0%</c:formatCode>
                <c:ptCount val="4"/>
                <c:pt idx="0">
                  <c:v>0.1</c:v>
                </c:pt>
                <c:pt idx="1">
                  <c:v>0.2</c:v>
                </c:pt>
                <c:pt idx="2">
                  <c:v>0.3</c:v>
                </c:pt>
                <c:pt idx="3">
                  <c:v>0.4</c:v>
                </c:pt>
              </c:numCache>
            </c:numRef>
          </c:val>
          <c:extLst>
            <c:ext xmlns:c16="http://schemas.microsoft.com/office/drawing/2014/chart" uri="{C3380CC4-5D6E-409C-BE32-E72D297353CC}">
              <c16:uniqueId val="{00000008-1000-4CBB-9B31-1DAC12DB1736}"/>
            </c:ext>
          </c:extLst>
        </c:ser>
        <c:dLbls>
          <c:showLegendKey val="0"/>
          <c:showVal val="0"/>
          <c:showCatName val="0"/>
          <c:showSerName val="0"/>
          <c:showPercent val="0"/>
          <c:showBubbleSize val="0"/>
          <c:showLeaderLines val="1"/>
        </c:dLbls>
        <c:firstSliceAng val="13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7C2112"/>
              </a:solidFill>
              <a:ln w="19050">
                <a:noFill/>
              </a:ln>
              <a:effectLst/>
            </c:spPr>
            <c:extLst>
              <c:ext xmlns:c16="http://schemas.microsoft.com/office/drawing/2014/chart" uri="{C3380CC4-5D6E-409C-BE32-E72D297353CC}">
                <c16:uniqueId val="{00000001-0916-4C9F-A822-DE2AF2E7C2F5}"/>
              </c:ext>
            </c:extLst>
          </c:dPt>
          <c:dPt>
            <c:idx val="1"/>
            <c:bubble3D val="0"/>
            <c:spPr>
              <a:solidFill>
                <a:srgbClr val="C22C0C"/>
              </a:solidFill>
              <a:ln w="19050">
                <a:noFill/>
              </a:ln>
              <a:effectLst/>
            </c:spPr>
            <c:extLst>
              <c:ext xmlns:c16="http://schemas.microsoft.com/office/drawing/2014/chart" uri="{C3380CC4-5D6E-409C-BE32-E72D297353CC}">
                <c16:uniqueId val="{00000003-0916-4C9F-A822-DE2AF2E7C2F5}"/>
              </c:ext>
            </c:extLst>
          </c:dPt>
          <c:dPt>
            <c:idx val="2"/>
            <c:bubble3D val="0"/>
            <c:spPr>
              <a:pattFill prst="dkUpDiag">
                <a:fgClr>
                  <a:srgbClr val="EB4512"/>
                </a:fgClr>
                <a:bgClr>
                  <a:srgbClr val="F16736"/>
                </a:bgClr>
              </a:pattFill>
              <a:ln w="19050">
                <a:noFill/>
              </a:ln>
              <a:effectLst/>
            </c:spPr>
            <c:extLst>
              <c:ext xmlns:c16="http://schemas.microsoft.com/office/drawing/2014/chart" uri="{C3380CC4-5D6E-409C-BE32-E72D297353CC}">
                <c16:uniqueId val="{00000005-0916-4C9F-A822-DE2AF2E7C2F5}"/>
              </c:ext>
            </c:extLst>
          </c:dPt>
          <c:dPt>
            <c:idx val="3"/>
            <c:bubble3D val="0"/>
            <c:spPr>
              <a:solidFill>
                <a:srgbClr val="F16736"/>
              </a:solidFill>
              <a:ln w="19050">
                <a:noFill/>
              </a:ln>
              <a:effectLst/>
            </c:spPr>
            <c:extLst>
              <c:ext xmlns:c16="http://schemas.microsoft.com/office/drawing/2014/chart" uri="{C3380CC4-5D6E-409C-BE32-E72D297353CC}">
                <c16:uniqueId val="{00000007-0916-4C9F-A822-DE2AF2E7C2F5}"/>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R&amp;D</c:v>
                </c:pt>
                <c:pt idx="1">
                  <c:v>HR</c:v>
                </c:pt>
                <c:pt idx="2">
                  <c:v>Marketing</c:v>
                </c:pt>
                <c:pt idx="3">
                  <c:v>Operational</c:v>
                </c:pt>
              </c:strCache>
            </c:strRef>
          </c:cat>
          <c:val>
            <c:numRef>
              <c:f>Sheet1!$B$2:$B$5</c:f>
              <c:numCache>
                <c:formatCode>0%</c:formatCode>
                <c:ptCount val="4"/>
                <c:pt idx="0">
                  <c:v>0.12</c:v>
                </c:pt>
                <c:pt idx="1">
                  <c:v>0.18</c:v>
                </c:pt>
                <c:pt idx="2">
                  <c:v>0.25</c:v>
                </c:pt>
                <c:pt idx="3">
                  <c:v>0.45</c:v>
                </c:pt>
              </c:numCache>
            </c:numRef>
          </c:val>
          <c:extLst>
            <c:ext xmlns:c16="http://schemas.microsoft.com/office/drawing/2014/chart" uri="{C3380CC4-5D6E-409C-BE32-E72D297353CC}">
              <c16:uniqueId val="{00000008-0916-4C9F-A822-DE2AF2E7C2F5}"/>
            </c:ext>
          </c:extLst>
        </c:ser>
        <c:dLbls>
          <c:showLegendKey val="0"/>
          <c:showVal val="0"/>
          <c:showCatName val="0"/>
          <c:showSerName val="0"/>
          <c:showPercent val="0"/>
          <c:showBubbleSize val="0"/>
          <c:showLeaderLines val="1"/>
        </c:dLbls>
        <c:firstSliceAng val="130"/>
        <c:holeSize val="7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2023</c:v>
                </c:pt>
              </c:strCache>
            </c:strRef>
          </c:tx>
          <c:spPr>
            <a:gradFill>
              <a:gsLst>
                <a:gs pos="6000">
                  <a:srgbClr val="F16736">
                    <a:alpha val="0"/>
                  </a:srgbClr>
                </a:gs>
                <a:gs pos="43000">
                  <a:srgbClr val="C22C0C"/>
                </a:gs>
              </a:gsLst>
              <a:lin ang="11400000" scaled="0"/>
            </a:gradFill>
            <a:ln>
              <a:noFill/>
            </a:ln>
            <a:effectLst/>
          </c:spPr>
          <c:cat>
            <c:strRef>
              <c:f>Sheet1!$A$2:$A$5</c:f>
              <c:strCache>
                <c:ptCount val="3"/>
                <c:pt idx="0">
                  <c:v>Revenue</c:v>
                </c:pt>
                <c:pt idx="1">
                  <c:v>Opening Cost</c:v>
                </c:pt>
                <c:pt idx="2">
                  <c:v>Net Profit</c:v>
                </c:pt>
              </c:strCache>
            </c:strRef>
          </c:cat>
          <c:val>
            <c:numRef>
              <c:f>Sheet1!$B$2:$B$5</c:f>
              <c:numCache>
                <c:formatCode>General</c:formatCode>
                <c:ptCount val="4"/>
                <c:pt idx="0">
                  <c:v>50</c:v>
                </c:pt>
                <c:pt idx="1">
                  <c:v>30</c:v>
                </c:pt>
                <c:pt idx="2">
                  <c:v>10</c:v>
                </c:pt>
                <c:pt idx="3">
                  <c:v>20</c:v>
                </c:pt>
              </c:numCache>
            </c:numRef>
          </c:val>
          <c:extLst>
            <c:ext xmlns:c16="http://schemas.microsoft.com/office/drawing/2014/chart" uri="{C3380CC4-5D6E-409C-BE32-E72D297353CC}">
              <c16:uniqueId val="{00000000-CEE2-4F60-A769-3E6E2A7BE62E}"/>
            </c:ext>
          </c:extLst>
        </c:ser>
        <c:ser>
          <c:idx val="1"/>
          <c:order val="1"/>
          <c:tx>
            <c:strRef>
              <c:f>Sheet1!$C$1</c:f>
              <c:strCache>
                <c:ptCount val="1"/>
                <c:pt idx="0">
                  <c:v>2024</c:v>
                </c:pt>
              </c:strCache>
            </c:strRef>
          </c:tx>
          <c:spPr>
            <a:gradFill>
              <a:gsLst>
                <a:gs pos="7000">
                  <a:srgbClr val="F16736">
                    <a:alpha val="0"/>
                  </a:srgbClr>
                </a:gs>
                <a:gs pos="43000">
                  <a:srgbClr val="F16736"/>
                </a:gs>
              </a:gsLst>
              <a:lin ang="11400000" scaled="0"/>
            </a:gradFill>
            <a:ln>
              <a:noFill/>
            </a:ln>
            <a:effectLst/>
          </c:spPr>
          <c:cat>
            <c:strRef>
              <c:f>Sheet1!$A$2:$A$5</c:f>
              <c:strCache>
                <c:ptCount val="3"/>
                <c:pt idx="0">
                  <c:v>Revenue</c:v>
                </c:pt>
                <c:pt idx="1">
                  <c:v>Opening Cost</c:v>
                </c:pt>
                <c:pt idx="2">
                  <c:v>Net Profit</c:v>
                </c:pt>
              </c:strCache>
            </c:strRef>
          </c:cat>
          <c:val>
            <c:numRef>
              <c:f>Sheet1!$C$2:$C$5</c:f>
              <c:numCache>
                <c:formatCode>General</c:formatCode>
                <c:ptCount val="4"/>
                <c:pt idx="0">
                  <c:v>50</c:v>
                </c:pt>
                <c:pt idx="1">
                  <c:v>20</c:v>
                </c:pt>
                <c:pt idx="2">
                  <c:v>12</c:v>
                </c:pt>
                <c:pt idx="3">
                  <c:v>12</c:v>
                </c:pt>
              </c:numCache>
            </c:numRef>
          </c:val>
          <c:extLst>
            <c:ext xmlns:c16="http://schemas.microsoft.com/office/drawing/2014/chart" uri="{C3380CC4-5D6E-409C-BE32-E72D297353CC}">
              <c16:uniqueId val="{00000001-CEE2-4F60-A769-3E6E2A7BE62E}"/>
            </c:ext>
          </c:extLst>
        </c:ser>
        <c:dLbls>
          <c:showLegendKey val="0"/>
          <c:showVal val="0"/>
          <c:showCatName val="0"/>
          <c:showSerName val="0"/>
          <c:showPercent val="0"/>
          <c:showBubbleSize val="0"/>
        </c:dLbls>
        <c:axId val="650967504"/>
        <c:axId val="362106240"/>
      </c:areaChart>
      <c:catAx>
        <c:axId val="650967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362106240"/>
        <c:crosses val="autoZero"/>
        <c:auto val="1"/>
        <c:lblAlgn val="ctr"/>
        <c:lblOffset val="100"/>
        <c:noMultiLvlLbl val="0"/>
      </c:catAx>
      <c:valAx>
        <c:axId val="362106240"/>
        <c:scaling>
          <c:orientation val="minMax"/>
        </c:scaling>
        <c:delete val="1"/>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crossAx val="650967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pattFill prst="ltUpDiag">
                <a:fgClr>
                  <a:srgbClr val="FECDAA"/>
                </a:fgClr>
                <a:bgClr>
                  <a:srgbClr val="F95E1E"/>
                </a:bgClr>
              </a:pattFill>
              <a:ln>
                <a:noFill/>
              </a:ln>
              <a:effectLst/>
            </c:spPr>
            <c:extLst>
              <c:ext xmlns:c16="http://schemas.microsoft.com/office/drawing/2014/chart" uri="{C3380CC4-5D6E-409C-BE32-E72D297353CC}">
                <c16:uniqueId val="{00000008-34FE-495E-B2B9-D894697ECB7B}"/>
              </c:ext>
            </c:extLst>
          </c:dPt>
          <c:dPt>
            <c:idx val="1"/>
            <c:invertIfNegative val="0"/>
            <c:bubble3D val="0"/>
            <c:spPr>
              <a:pattFill prst="ltUpDiag">
                <a:fgClr>
                  <a:srgbClr val="FDAA74"/>
                </a:fgClr>
                <a:bgClr>
                  <a:srgbClr val="F95E1E"/>
                </a:bgClr>
              </a:pattFill>
              <a:ln>
                <a:solidFill>
                  <a:schemeClr val="bg1">
                    <a:lumMod val="95000"/>
                  </a:schemeClr>
                </a:solidFill>
              </a:ln>
              <a:effectLst/>
            </c:spPr>
            <c:extLst>
              <c:ext xmlns:c16="http://schemas.microsoft.com/office/drawing/2014/chart" uri="{C3380CC4-5D6E-409C-BE32-E72D297353CC}">
                <c16:uniqueId val="{00000007-34FE-495E-B2B9-D894697ECB7B}"/>
              </c:ext>
            </c:extLst>
          </c:dPt>
          <c:dPt>
            <c:idx val="2"/>
            <c:invertIfNegative val="0"/>
            <c:bubble3D val="0"/>
            <c:spPr>
              <a:pattFill prst="ltUpDiag">
                <a:fgClr>
                  <a:srgbClr val="FDAA74"/>
                </a:fgClr>
                <a:bgClr>
                  <a:srgbClr val="F95E1E"/>
                </a:bgClr>
              </a:pattFill>
              <a:ln>
                <a:noFill/>
              </a:ln>
              <a:effectLst/>
            </c:spPr>
            <c:extLst>
              <c:ext xmlns:c16="http://schemas.microsoft.com/office/drawing/2014/chart" uri="{C3380CC4-5D6E-409C-BE32-E72D297353CC}">
                <c16:uniqueId val="{00000006-34FE-495E-B2B9-D894697ECB7B}"/>
              </c:ext>
            </c:extLst>
          </c:dPt>
          <c:dPt>
            <c:idx val="3"/>
            <c:invertIfNegative val="0"/>
            <c:bubble3D val="0"/>
            <c:spPr>
              <a:gradFill>
                <a:gsLst>
                  <a:gs pos="0">
                    <a:srgbClr val="E33C0C"/>
                  </a:gs>
                  <a:gs pos="100000">
                    <a:srgbClr val="A02A08"/>
                  </a:gs>
                </a:gsLst>
                <a:lin ang="11400000" scaled="0"/>
              </a:gradFill>
              <a:ln>
                <a:noFill/>
              </a:ln>
              <a:effectLst/>
            </c:spPr>
            <c:extLst>
              <c:ext xmlns:c16="http://schemas.microsoft.com/office/drawing/2014/chart" uri="{C3380CC4-5D6E-409C-BE32-E72D297353CC}">
                <c16:uniqueId val="{00000004-34FE-495E-B2B9-D894697ECB7B}"/>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January - June</c:v>
                </c:pt>
                <c:pt idx="1">
                  <c:v>November</c:v>
                </c:pt>
                <c:pt idx="2">
                  <c:v>September</c:v>
                </c:pt>
                <c:pt idx="3">
                  <c:v>July</c:v>
                </c:pt>
              </c:strCache>
            </c:strRef>
          </c:cat>
          <c:val>
            <c:numRef>
              <c:f>Sheet1!$B$2:$B$5</c:f>
              <c:numCache>
                <c:formatCode>General</c:formatCode>
                <c:ptCount val="4"/>
                <c:pt idx="0">
                  <c:v>40000</c:v>
                </c:pt>
                <c:pt idx="1">
                  <c:v>33000</c:v>
                </c:pt>
                <c:pt idx="2">
                  <c:v>28000</c:v>
                </c:pt>
                <c:pt idx="3">
                  <c:v>18000</c:v>
                </c:pt>
              </c:numCache>
            </c:numRef>
          </c:val>
          <c:extLst>
            <c:ext xmlns:c16="http://schemas.microsoft.com/office/drawing/2014/chart" uri="{C3380CC4-5D6E-409C-BE32-E72D297353CC}">
              <c16:uniqueId val="{00000000-34FE-495E-B2B9-D894697ECB7B}"/>
            </c:ext>
          </c:extLst>
        </c:ser>
        <c:dLbls>
          <c:dLblPos val="outEnd"/>
          <c:showLegendKey val="0"/>
          <c:showVal val="1"/>
          <c:showCatName val="0"/>
          <c:showSerName val="0"/>
          <c:showPercent val="0"/>
          <c:showBubbleSize val="0"/>
        </c:dLbls>
        <c:gapWidth val="20"/>
        <c:axId val="357600592"/>
        <c:axId val="357594768"/>
      </c:barChart>
      <c:catAx>
        <c:axId val="357600592"/>
        <c:scaling>
          <c:orientation val="minMax"/>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solidFill>
                <a:latin typeface="Inter" panose="02000503000000020004" pitchFamily="2" charset="0"/>
                <a:ea typeface="Inter" panose="02000503000000020004" pitchFamily="2" charset="0"/>
                <a:cs typeface="+mn-cs"/>
              </a:defRPr>
            </a:pPr>
            <a:endParaRPr lang="en-US"/>
          </a:p>
        </c:txPr>
        <c:crossAx val="357594768"/>
        <c:crosses val="autoZero"/>
        <c:auto val="1"/>
        <c:lblAlgn val="ctr"/>
        <c:lblOffset val="100"/>
        <c:noMultiLvlLbl val="0"/>
      </c:catAx>
      <c:valAx>
        <c:axId val="357594768"/>
        <c:scaling>
          <c:orientation val="minMax"/>
        </c:scaling>
        <c:delete val="1"/>
        <c:axPos val="b"/>
        <c:majorGridlines>
          <c:spPr>
            <a:ln w="25400" cap="flat" cmpd="sng" algn="ctr">
              <a:solidFill>
                <a:schemeClr val="bg1">
                  <a:lumMod val="95000"/>
                </a:schemeClr>
              </a:solidFill>
              <a:prstDash val="dash"/>
              <a:round/>
            </a:ln>
            <a:effectLst/>
          </c:spPr>
        </c:majorGridlines>
        <c:numFmt formatCode="General" sourceLinked="1"/>
        <c:majorTickMark val="none"/>
        <c:minorTickMark val="none"/>
        <c:tickLblPos val="nextTo"/>
        <c:crossAx val="357600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117782896185595E-2"/>
          <c:y val="3.7035308938632203E-2"/>
          <c:w val="0.98690639860493634"/>
          <c:h val="0.96296469106136784"/>
        </c:manualLayout>
      </c:layout>
      <c:barChart>
        <c:barDir val="col"/>
        <c:grouping val="clustered"/>
        <c:varyColors val="0"/>
        <c:ser>
          <c:idx val="0"/>
          <c:order val="0"/>
          <c:tx>
            <c:strRef>
              <c:f>Sheet1!$B$1</c:f>
              <c:strCache>
                <c:ptCount val="1"/>
                <c:pt idx="0">
                  <c:v>Series 1</c:v>
                </c:pt>
              </c:strCache>
            </c:strRef>
          </c:tx>
          <c:spPr>
            <a:solidFill>
              <a:srgbClr val="9A2412"/>
            </a:solidFill>
            <a:ln>
              <a:noFill/>
            </a:ln>
            <a:effectLst/>
          </c:spPr>
          <c:invertIfNegative val="0"/>
          <c:cat>
            <c:strRef>
              <c:f>Sheet1!$A$2</c:f>
              <c:strCache>
                <c:ptCount val="1"/>
                <c:pt idx="0">
                  <c:v>Category 1</c:v>
                </c:pt>
              </c:strCache>
            </c:strRef>
          </c:cat>
          <c:val>
            <c:numRef>
              <c:f>Sheet1!$B$2</c:f>
              <c:numCache>
                <c:formatCode>0%</c:formatCode>
                <c:ptCount val="1"/>
                <c:pt idx="0">
                  <c:v>0.34</c:v>
                </c:pt>
              </c:numCache>
            </c:numRef>
          </c:val>
          <c:extLst>
            <c:ext xmlns:c16="http://schemas.microsoft.com/office/drawing/2014/chart" uri="{C3380CC4-5D6E-409C-BE32-E72D297353CC}">
              <c16:uniqueId val="{00000000-55EE-4D41-AE42-352492F3918E}"/>
            </c:ext>
          </c:extLst>
        </c:ser>
        <c:ser>
          <c:idx val="1"/>
          <c:order val="1"/>
          <c:tx>
            <c:strRef>
              <c:f>Sheet1!$C$1</c:f>
              <c:strCache>
                <c:ptCount val="1"/>
                <c:pt idx="0">
                  <c:v>Series 2</c:v>
                </c:pt>
              </c:strCache>
            </c:strRef>
          </c:tx>
          <c:spPr>
            <a:solidFill>
              <a:srgbClr val="7C2112"/>
            </a:solidFill>
            <a:ln>
              <a:noFill/>
            </a:ln>
            <a:effectLst/>
          </c:spPr>
          <c:invertIfNegative val="0"/>
          <c:cat>
            <c:strRef>
              <c:f>Sheet1!$A$2</c:f>
              <c:strCache>
                <c:ptCount val="1"/>
                <c:pt idx="0">
                  <c:v>Category 1</c:v>
                </c:pt>
              </c:strCache>
            </c:strRef>
          </c:cat>
          <c:val>
            <c:numRef>
              <c:f>Sheet1!$C$2</c:f>
              <c:numCache>
                <c:formatCode>0%</c:formatCode>
                <c:ptCount val="1"/>
                <c:pt idx="0">
                  <c:v>0.22</c:v>
                </c:pt>
              </c:numCache>
            </c:numRef>
          </c:val>
          <c:extLst>
            <c:ext xmlns:c16="http://schemas.microsoft.com/office/drawing/2014/chart" uri="{C3380CC4-5D6E-409C-BE32-E72D297353CC}">
              <c16:uniqueId val="{00000001-55EE-4D41-AE42-352492F3918E}"/>
            </c:ext>
          </c:extLst>
        </c:ser>
        <c:ser>
          <c:idx val="2"/>
          <c:order val="2"/>
          <c:tx>
            <c:strRef>
              <c:f>Sheet1!$D$1</c:f>
              <c:strCache>
                <c:ptCount val="1"/>
                <c:pt idx="0">
                  <c:v>Series 3</c:v>
                </c:pt>
              </c:strCache>
            </c:strRef>
          </c:tx>
          <c:spPr>
            <a:solidFill>
              <a:schemeClr val="accent3"/>
            </a:solidFill>
            <a:ln>
              <a:noFill/>
            </a:ln>
            <a:effectLst/>
          </c:spPr>
          <c:invertIfNegative val="0"/>
          <c:dPt>
            <c:idx val="0"/>
            <c:invertIfNegative val="0"/>
            <c:bubble3D val="0"/>
            <c:spPr>
              <a:solidFill>
                <a:srgbClr val="430D07"/>
              </a:solidFill>
              <a:ln>
                <a:noFill/>
              </a:ln>
              <a:effectLst/>
            </c:spPr>
            <c:extLst>
              <c:ext xmlns:c16="http://schemas.microsoft.com/office/drawing/2014/chart" uri="{C3380CC4-5D6E-409C-BE32-E72D297353CC}">
                <c16:uniqueId val="{00000004-55EE-4D41-AE42-352492F3918E}"/>
              </c:ext>
            </c:extLst>
          </c:dPt>
          <c:cat>
            <c:strRef>
              <c:f>Sheet1!$A$2</c:f>
              <c:strCache>
                <c:ptCount val="1"/>
                <c:pt idx="0">
                  <c:v>Category 1</c:v>
                </c:pt>
              </c:strCache>
            </c:strRef>
          </c:cat>
          <c:val>
            <c:numRef>
              <c:f>Sheet1!$D$2</c:f>
              <c:numCache>
                <c:formatCode>0%</c:formatCode>
                <c:ptCount val="1"/>
                <c:pt idx="0">
                  <c:v>0.14000000000000001</c:v>
                </c:pt>
              </c:numCache>
            </c:numRef>
          </c:val>
          <c:extLst>
            <c:ext xmlns:c16="http://schemas.microsoft.com/office/drawing/2014/chart" uri="{C3380CC4-5D6E-409C-BE32-E72D297353CC}">
              <c16:uniqueId val="{00000002-55EE-4D41-AE42-352492F3918E}"/>
            </c:ext>
          </c:extLst>
        </c:ser>
        <c:dLbls>
          <c:showLegendKey val="0"/>
          <c:showVal val="0"/>
          <c:showCatName val="0"/>
          <c:showSerName val="0"/>
          <c:showPercent val="0"/>
          <c:showBubbleSize val="0"/>
        </c:dLbls>
        <c:gapWidth val="0"/>
        <c:axId val="610899632"/>
        <c:axId val="610897968"/>
      </c:barChart>
      <c:catAx>
        <c:axId val="610899632"/>
        <c:scaling>
          <c:orientation val="minMax"/>
        </c:scaling>
        <c:delete val="1"/>
        <c:axPos val="b"/>
        <c:numFmt formatCode="General" sourceLinked="1"/>
        <c:majorTickMark val="none"/>
        <c:minorTickMark val="none"/>
        <c:tickLblPos val="nextTo"/>
        <c:crossAx val="610897968"/>
        <c:crosses val="autoZero"/>
        <c:auto val="1"/>
        <c:lblAlgn val="ctr"/>
        <c:lblOffset val="100"/>
        <c:noMultiLvlLbl val="0"/>
      </c:catAx>
      <c:valAx>
        <c:axId val="610897968"/>
        <c:scaling>
          <c:orientation val="minMax"/>
        </c:scaling>
        <c:delete val="1"/>
        <c:axPos val="l"/>
        <c:numFmt formatCode="0%" sourceLinked="1"/>
        <c:majorTickMark val="none"/>
        <c:minorTickMark val="none"/>
        <c:tickLblPos val="nextTo"/>
        <c:crossAx val="61089963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07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565E19-BABA-47A2-9FB1-D73E66DF6187}"/>
              </a:ext>
            </a:extLst>
          </p:cNvPr>
          <p:cNvSpPr>
            <a:spLocks noGrp="1"/>
          </p:cNvSpPr>
          <p:nvPr>
            <p:ph type="pic" sz="quarter" idx="10"/>
          </p:nvPr>
        </p:nvSpPr>
        <p:spPr>
          <a:xfrm>
            <a:off x="2941638" y="2990850"/>
            <a:ext cx="6251575" cy="6969125"/>
          </a:xfrm>
          <a:prstGeom prst="rect">
            <a:avLst/>
          </a:prstGeom>
        </p:spPr>
        <p:txBody>
          <a:bodyPr/>
          <a:lstStyle/>
          <a:p>
            <a:endParaRPr lang="en-US"/>
          </a:p>
        </p:txBody>
      </p:sp>
      <p:sp>
        <p:nvSpPr>
          <p:cNvPr id="5" name="Picture Placeholder 4">
            <a:extLst>
              <a:ext uri="{FF2B5EF4-FFF2-40B4-BE49-F238E27FC236}">
                <a16:creationId xmlns:a16="http://schemas.microsoft.com/office/drawing/2014/main" id="{D7B17996-0634-485F-A5A1-4C5711B4DB0A}"/>
              </a:ext>
            </a:extLst>
          </p:cNvPr>
          <p:cNvSpPr>
            <a:spLocks noGrp="1"/>
          </p:cNvSpPr>
          <p:nvPr>
            <p:ph type="pic" sz="quarter" idx="11"/>
          </p:nvPr>
        </p:nvSpPr>
        <p:spPr>
          <a:xfrm>
            <a:off x="10083800" y="2990850"/>
            <a:ext cx="9118600" cy="6969125"/>
          </a:xfrm>
          <a:prstGeom prst="rect">
            <a:avLst/>
          </a:prstGeo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2.svg"/><Relationship Id="rId18" Type="http://schemas.openxmlformats.org/officeDocument/2006/relationships/image" Target="../media/image117.svg"/><Relationship Id="rId3" Type="http://schemas.openxmlformats.org/officeDocument/2006/relationships/image" Target="../media/image102.png"/><Relationship Id="rId7" Type="http://schemas.openxmlformats.org/officeDocument/2006/relationships/image" Target="../media/image108.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notesSlide" Target="../notesSlides/notesSlide10.xml"/><Relationship Id="rId16" Type="http://schemas.openxmlformats.org/officeDocument/2006/relationships/image" Target="../media/image115.svg"/><Relationship Id="rId1" Type="http://schemas.openxmlformats.org/officeDocument/2006/relationships/slideLayout" Target="../slideLayouts/slideLayout1.xml"/><Relationship Id="rId6" Type="http://schemas.openxmlformats.org/officeDocument/2006/relationships/image" Target="../media/image95.svg"/><Relationship Id="rId11" Type="http://schemas.openxmlformats.org/officeDocument/2006/relationships/chart" Target="../charts/chart3.xml"/><Relationship Id="rId5" Type="http://schemas.openxmlformats.org/officeDocument/2006/relationships/image" Target="../media/image94.png"/><Relationship Id="rId15" Type="http://schemas.openxmlformats.org/officeDocument/2006/relationships/image" Target="../media/image114.svg"/><Relationship Id="rId10" Type="http://schemas.openxmlformats.org/officeDocument/2006/relationships/image" Target="../media/image110.svg"/><Relationship Id="rId4" Type="http://schemas.openxmlformats.org/officeDocument/2006/relationships/image" Target="../media/image107.svg"/><Relationship Id="rId9" Type="http://schemas.openxmlformats.org/officeDocument/2006/relationships/image" Target="../media/image104.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119.svg"/></Relationships>
</file>

<file path=ppt/slides/_rels/slide12.xml.rels><?xml version="1.0" encoding="UTF-8" standalone="yes"?>
<Relationships xmlns="http://schemas.openxmlformats.org/package/2006/relationships"><Relationship Id="rId13" Type="http://schemas.openxmlformats.org/officeDocument/2006/relationships/image" Target="../media/image130.svg"/><Relationship Id="rId18" Type="http://schemas.openxmlformats.org/officeDocument/2006/relationships/image" Target="../media/image135.svg"/><Relationship Id="rId26" Type="http://schemas.openxmlformats.org/officeDocument/2006/relationships/image" Target="../media/image143.png"/><Relationship Id="rId39" Type="http://schemas.openxmlformats.org/officeDocument/2006/relationships/image" Target="../media/image156.png"/><Relationship Id="rId21" Type="http://schemas.openxmlformats.org/officeDocument/2006/relationships/image" Target="../media/image138.svg"/><Relationship Id="rId34" Type="http://schemas.openxmlformats.org/officeDocument/2006/relationships/image" Target="../media/image151.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5" Type="http://schemas.openxmlformats.org/officeDocument/2006/relationships/image" Target="../media/image142.svg"/><Relationship Id="rId33" Type="http://schemas.openxmlformats.org/officeDocument/2006/relationships/image" Target="../media/image150.svg"/><Relationship Id="rId38" Type="http://schemas.openxmlformats.org/officeDocument/2006/relationships/image" Target="../media/image155.svg"/><Relationship Id="rId2" Type="http://schemas.openxmlformats.org/officeDocument/2006/relationships/notesSlide" Target="../notesSlides/notesSlide12.xml"/><Relationship Id="rId16" Type="http://schemas.openxmlformats.org/officeDocument/2006/relationships/image" Target="../media/image133.svg"/><Relationship Id="rId20" Type="http://schemas.openxmlformats.org/officeDocument/2006/relationships/image" Target="../media/image137.svg"/><Relationship Id="rId29" Type="http://schemas.openxmlformats.org/officeDocument/2006/relationships/image" Target="../media/image146.svg"/><Relationship Id="rId1" Type="http://schemas.openxmlformats.org/officeDocument/2006/relationships/slideLayout" Target="../slideLayouts/slideLayout1.xml"/><Relationship Id="rId6" Type="http://schemas.openxmlformats.org/officeDocument/2006/relationships/image" Target="../media/image123.svg"/><Relationship Id="rId11" Type="http://schemas.openxmlformats.org/officeDocument/2006/relationships/image" Target="../media/image128.png"/><Relationship Id="rId24" Type="http://schemas.openxmlformats.org/officeDocument/2006/relationships/image" Target="../media/image141.png"/><Relationship Id="rId32" Type="http://schemas.openxmlformats.org/officeDocument/2006/relationships/image" Target="../media/image149.svg"/><Relationship Id="rId37" Type="http://schemas.openxmlformats.org/officeDocument/2006/relationships/image" Target="../media/image154.svg"/><Relationship Id="rId40" Type="http://schemas.openxmlformats.org/officeDocument/2006/relationships/image" Target="../media/image157.svg"/><Relationship Id="rId5" Type="http://schemas.openxmlformats.org/officeDocument/2006/relationships/image" Target="../media/image122.png"/><Relationship Id="rId15" Type="http://schemas.openxmlformats.org/officeDocument/2006/relationships/image" Target="../media/image132.svg"/><Relationship Id="rId23" Type="http://schemas.openxmlformats.org/officeDocument/2006/relationships/image" Target="../media/image140.svg"/><Relationship Id="rId28" Type="http://schemas.openxmlformats.org/officeDocument/2006/relationships/image" Target="../media/image145.png"/><Relationship Id="rId36" Type="http://schemas.openxmlformats.org/officeDocument/2006/relationships/image" Target="../media/image153.png"/><Relationship Id="rId10" Type="http://schemas.openxmlformats.org/officeDocument/2006/relationships/image" Target="../media/image127.svg"/><Relationship Id="rId19" Type="http://schemas.openxmlformats.org/officeDocument/2006/relationships/image" Target="../media/image136.png"/><Relationship Id="rId31" Type="http://schemas.openxmlformats.org/officeDocument/2006/relationships/image" Target="../media/image148.pn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svg"/><Relationship Id="rId30" Type="http://schemas.openxmlformats.org/officeDocument/2006/relationships/image" Target="../media/image147.svg"/><Relationship Id="rId35" Type="http://schemas.openxmlformats.org/officeDocument/2006/relationships/image" Target="../media/image152.svg"/><Relationship Id="rId8" Type="http://schemas.openxmlformats.org/officeDocument/2006/relationships/image" Target="../media/image125.svg"/><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8" Type="http://schemas.openxmlformats.org/officeDocument/2006/relationships/image" Target="../media/image163.svg"/><Relationship Id="rId13" Type="http://schemas.openxmlformats.org/officeDocument/2006/relationships/image" Target="../media/image168.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 Id="rId14" Type="http://schemas.openxmlformats.org/officeDocument/2006/relationships/image" Target="../media/image169.svg"/></Relationships>
</file>

<file path=ppt/slides/_rels/slide14.xml.rels><?xml version="1.0" encoding="UTF-8" standalone="yes"?>
<Relationships xmlns="http://schemas.openxmlformats.org/package/2006/relationships"><Relationship Id="rId8" Type="http://schemas.openxmlformats.org/officeDocument/2006/relationships/image" Target="../media/image175.svg"/><Relationship Id="rId13" Type="http://schemas.openxmlformats.org/officeDocument/2006/relationships/image" Target="../media/image180.png"/><Relationship Id="rId18" Type="http://schemas.openxmlformats.org/officeDocument/2006/relationships/image" Target="../media/image185.sv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svg"/><Relationship Id="rId17" Type="http://schemas.openxmlformats.org/officeDocument/2006/relationships/image" Target="../media/image184.png"/><Relationship Id="rId2" Type="http://schemas.openxmlformats.org/officeDocument/2006/relationships/notesSlide" Target="../notesSlides/notesSlide14.xml"/><Relationship Id="rId16" Type="http://schemas.openxmlformats.org/officeDocument/2006/relationships/image" Target="../media/image183.svg"/><Relationship Id="rId1" Type="http://schemas.openxmlformats.org/officeDocument/2006/relationships/slideLayout" Target="../slideLayouts/slideLayout1.xml"/><Relationship Id="rId6" Type="http://schemas.openxmlformats.org/officeDocument/2006/relationships/image" Target="../media/image173.sv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svg"/><Relationship Id="rId4" Type="http://schemas.openxmlformats.org/officeDocument/2006/relationships/image" Target="../media/image171.svg"/><Relationship Id="rId9" Type="http://schemas.openxmlformats.org/officeDocument/2006/relationships/image" Target="../media/image176.png"/><Relationship Id="rId14" Type="http://schemas.openxmlformats.org/officeDocument/2006/relationships/image" Target="../media/image181.svg"/></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88.svg"/><Relationship Id="rId13" Type="http://schemas.openxmlformats.org/officeDocument/2006/relationships/image" Target="../media/image191.png"/><Relationship Id="rId3" Type="http://schemas.openxmlformats.org/officeDocument/2006/relationships/image" Target="../media/image92.png"/><Relationship Id="rId7" Type="http://schemas.openxmlformats.org/officeDocument/2006/relationships/image" Target="../media/image187.svg"/><Relationship Id="rId12" Type="http://schemas.openxmlformats.org/officeDocument/2006/relationships/image" Target="../media/image161.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5.svg"/><Relationship Id="rId11" Type="http://schemas.openxmlformats.org/officeDocument/2006/relationships/image" Target="../media/image160.png"/><Relationship Id="rId5" Type="http://schemas.openxmlformats.org/officeDocument/2006/relationships/image" Target="../media/image94.png"/><Relationship Id="rId10" Type="http://schemas.openxmlformats.org/officeDocument/2006/relationships/image" Target="../media/image190.svg"/><Relationship Id="rId4" Type="http://schemas.openxmlformats.org/officeDocument/2006/relationships/image" Target="../media/image186.svg"/><Relationship Id="rId9" Type="http://schemas.openxmlformats.org/officeDocument/2006/relationships/image" Target="../media/image189.png"/><Relationship Id="rId14" Type="http://schemas.openxmlformats.org/officeDocument/2006/relationships/image" Target="../media/image192.svg"/></Relationships>
</file>

<file path=ppt/slides/_rels/slide17.xml.rels><?xml version="1.0" encoding="UTF-8" standalone="yes"?>
<Relationships xmlns="http://schemas.openxmlformats.org/package/2006/relationships"><Relationship Id="rId8" Type="http://schemas.openxmlformats.org/officeDocument/2006/relationships/image" Target="../media/image198.sv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slides/_rels/slide18.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svg"/><Relationship Id="rId3" Type="http://schemas.openxmlformats.org/officeDocument/2006/relationships/image" Target="../media/image199.png"/><Relationship Id="rId7" Type="http://schemas.openxmlformats.org/officeDocument/2006/relationships/image" Target="../media/image203.svg"/><Relationship Id="rId12" Type="http://schemas.openxmlformats.org/officeDocument/2006/relationships/image" Target="../media/image208.png"/><Relationship Id="rId17" Type="http://schemas.openxmlformats.org/officeDocument/2006/relationships/image" Target="../media/image213.svg"/><Relationship Id="rId2" Type="http://schemas.openxmlformats.org/officeDocument/2006/relationships/notesSlide" Target="../notesSlides/notesSlide18.xml"/><Relationship Id="rId16"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202.svg"/><Relationship Id="rId11" Type="http://schemas.openxmlformats.org/officeDocument/2006/relationships/image" Target="../media/image207.svg"/><Relationship Id="rId5" Type="http://schemas.openxmlformats.org/officeDocument/2006/relationships/image" Target="../media/image201.png"/><Relationship Id="rId15" Type="http://schemas.openxmlformats.org/officeDocument/2006/relationships/image" Target="../media/image211.svg"/><Relationship Id="rId10" Type="http://schemas.openxmlformats.org/officeDocument/2006/relationships/image" Target="../media/image206.png"/><Relationship Id="rId4" Type="http://schemas.openxmlformats.org/officeDocument/2006/relationships/image" Target="../media/image200.svg"/><Relationship Id="rId9" Type="http://schemas.openxmlformats.org/officeDocument/2006/relationships/image" Target="../media/image205.svg"/><Relationship Id="rId14" Type="http://schemas.openxmlformats.org/officeDocument/2006/relationships/image" Target="../media/image210.png"/></Relationships>
</file>

<file path=ppt/slides/_rels/slide19.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24.svg"/><Relationship Id="rId18" Type="http://schemas.openxmlformats.org/officeDocument/2006/relationships/image" Target="../media/image229.png"/><Relationship Id="rId3" Type="http://schemas.openxmlformats.org/officeDocument/2006/relationships/image" Target="../media/image214.png"/><Relationship Id="rId21" Type="http://schemas.openxmlformats.org/officeDocument/2006/relationships/image" Target="../media/image232.svg"/><Relationship Id="rId7" Type="http://schemas.openxmlformats.org/officeDocument/2006/relationships/image" Target="../media/image218.png"/><Relationship Id="rId12" Type="http://schemas.openxmlformats.org/officeDocument/2006/relationships/image" Target="../media/image223.svg"/><Relationship Id="rId17" Type="http://schemas.openxmlformats.org/officeDocument/2006/relationships/image" Target="../media/image228.svg"/><Relationship Id="rId2" Type="http://schemas.openxmlformats.org/officeDocument/2006/relationships/notesSlide" Target="../notesSlides/notesSlide19.xml"/><Relationship Id="rId16" Type="http://schemas.openxmlformats.org/officeDocument/2006/relationships/image" Target="../media/image227.png"/><Relationship Id="rId20" Type="http://schemas.openxmlformats.org/officeDocument/2006/relationships/image" Target="../media/image231.svg"/><Relationship Id="rId1" Type="http://schemas.openxmlformats.org/officeDocument/2006/relationships/slideLayout" Target="../slideLayouts/slideLayout1.xml"/><Relationship Id="rId6" Type="http://schemas.openxmlformats.org/officeDocument/2006/relationships/image" Target="../media/image217.sv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226.svg"/><Relationship Id="rId10" Type="http://schemas.openxmlformats.org/officeDocument/2006/relationships/image" Target="../media/image221.svg"/><Relationship Id="rId19" Type="http://schemas.openxmlformats.org/officeDocument/2006/relationships/image" Target="../media/image230.svg"/><Relationship Id="rId4" Type="http://schemas.openxmlformats.org/officeDocument/2006/relationships/image" Target="../media/image215.svg"/><Relationship Id="rId9" Type="http://schemas.openxmlformats.org/officeDocument/2006/relationships/image" Target="../media/image220.png"/><Relationship Id="rId14" Type="http://schemas.openxmlformats.org/officeDocument/2006/relationships/image" Target="../media/image225.png"/><Relationship Id="rId22" Type="http://schemas.openxmlformats.org/officeDocument/2006/relationships/image" Target="../media/image233.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7.svg"/><Relationship Id="rId5" Type="http://schemas.openxmlformats.org/officeDocument/2006/relationships/image" Target="../media/image236.png"/><Relationship Id="rId4" Type="http://schemas.openxmlformats.org/officeDocument/2006/relationships/image" Target="../media/image235.svg"/></Relationships>
</file>

<file path=ppt/slides/_rels/slide21.xml.rels><?xml version="1.0" encoding="UTF-8" standalone="yes"?>
<Relationships xmlns="http://schemas.openxmlformats.org/package/2006/relationships"><Relationship Id="rId8" Type="http://schemas.openxmlformats.org/officeDocument/2006/relationships/image" Target="../media/image243.svg"/><Relationship Id="rId13" Type="http://schemas.openxmlformats.org/officeDocument/2006/relationships/image" Target="../media/image248.png"/><Relationship Id="rId18" Type="http://schemas.openxmlformats.org/officeDocument/2006/relationships/image" Target="../media/image253.png"/><Relationship Id="rId26" Type="http://schemas.openxmlformats.org/officeDocument/2006/relationships/image" Target="../media/image261.png"/><Relationship Id="rId3" Type="http://schemas.openxmlformats.org/officeDocument/2006/relationships/image" Target="../media/image238.png"/><Relationship Id="rId21" Type="http://schemas.openxmlformats.org/officeDocument/2006/relationships/image" Target="../media/image256.svg"/><Relationship Id="rId7" Type="http://schemas.openxmlformats.org/officeDocument/2006/relationships/image" Target="../media/image242.png"/><Relationship Id="rId12" Type="http://schemas.openxmlformats.org/officeDocument/2006/relationships/image" Target="../media/image247.svg"/><Relationship Id="rId17" Type="http://schemas.openxmlformats.org/officeDocument/2006/relationships/image" Target="../media/image252.svg"/><Relationship Id="rId25" Type="http://schemas.openxmlformats.org/officeDocument/2006/relationships/image" Target="../media/image260.svg"/><Relationship Id="rId2" Type="http://schemas.openxmlformats.org/officeDocument/2006/relationships/notesSlide" Target="../notesSlides/notesSlide21.xml"/><Relationship Id="rId16" Type="http://schemas.openxmlformats.org/officeDocument/2006/relationships/image" Target="../media/image251.svg"/><Relationship Id="rId20" Type="http://schemas.openxmlformats.org/officeDocument/2006/relationships/image" Target="../media/image255.png"/><Relationship Id="rId29" Type="http://schemas.openxmlformats.org/officeDocument/2006/relationships/image" Target="../media/image264.svg"/><Relationship Id="rId1" Type="http://schemas.openxmlformats.org/officeDocument/2006/relationships/slideLayout" Target="../slideLayouts/slideLayout1.xml"/><Relationship Id="rId6" Type="http://schemas.openxmlformats.org/officeDocument/2006/relationships/image" Target="../media/image241.svg"/><Relationship Id="rId11" Type="http://schemas.openxmlformats.org/officeDocument/2006/relationships/image" Target="../media/image246.png"/><Relationship Id="rId24" Type="http://schemas.openxmlformats.org/officeDocument/2006/relationships/image" Target="../media/image259.pn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8.svg"/><Relationship Id="rId28" Type="http://schemas.openxmlformats.org/officeDocument/2006/relationships/image" Target="../media/image263.svg"/><Relationship Id="rId10" Type="http://schemas.openxmlformats.org/officeDocument/2006/relationships/image" Target="../media/image245.svg"/><Relationship Id="rId19" Type="http://schemas.openxmlformats.org/officeDocument/2006/relationships/image" Target="../media/image254.svg"/><Relationship Id="rId4" Type="http://schemas.openxmlformats.org/officeDocument/2006/relationships/image" Target="../media/image239.svg"/><Relationship Id="rId9" Type="http://schemas.openxmlformats.org/officeDocument/2006/relationships/image" Target="../media/image244.png"/><Relationship Id="rId14" Type="http://schemas.openxmlformats.org/officeDocument/2006/relationships/image" Target="../media/image249.svg"/><Relationship Id="rId22" Type="http://schemas.openxmlformats.org/officeDocument/2006/relationships/image" Target="../media/image257.png"/><Relationship Id="rId27" Type="http://schemas.openxmlformats.org/officeDocument/2006/relationships/image" Target="../media/image262.svg"/></Relationships>
</file>

<file path=ppt/slides/_rels/slide22.xml.rels><?xml version="1.0" encoding="UTF-8" standalone="yes"?>
<Relationships xmlns="http://schemas.openxmlformats.org/package/2006/relationships"><Relationship Id="rId8" Type="http://schemas.openxmlformats.org/officeDocument/2006/relationships/image" Target="../media/image270.svg"/><Relationship Id="rId13" Type="http://schemas.openxmlformats.org/officeDocument/2006/relationships/image" Target="../media/image275.png"/><Relationship Id="rId18" Type="http://schemas.openxmlformats.org/officeDocument/2006/relationships/image" Target="../media/image280.svg"/><Relationship Id="rId26" Type="http://schemas.openxmlformats.org/officeDocument/2006/relationships/image" Target="../media/image288.svg"/><Relationship Id="rId3" Type="http://schemas.openxmlformats.org/officeDocument/2006/relationships/image" Target="../media/image265.png"/><Relationship Id="rId21" Type="http://schemas.openxmlformats.org/officeDocument/2006/relationships/image" Target="../media/image283.png"/><Relationship Id="rId7" Type="http://schemas.openxmlformats.org/officeDocument/2006/relationships/image" Target="../media/image269.png"/><Relationship Id="rId12" Type="http://schemas.openxmlformats.org/officeDocument/2006/relationships/image" Target="../media/image274.svg"/><Relationship Id="rId17" Type="http://schemas.openxmlformats.org/officeDocument/2006/relationships/image" Target="../media/image279.png"/><Relationship Id="rId25" Type="http://schemas.openxmlformats.org/officeDocument/2006/relationships/image" Target="../media/image287.png"/><Relationship Id="rId2" Type="http://schemas.openxmlformats.org/officeDocument/2006/relationships/notesSlide" Target="../notesSlides/notesSlide22.xml"/><Relationship Id="rId16" Type="http://schemas.openxmlformats.org/officeDocument/2006/relationships/image" Target="../media/image278.svg"/><Relationship Id="rId20" Type="http://schemas.openxmlformats.org/officeDocument/2006/relationships/image" Target="../media/image282.svg"/><Relationship Id="rId1" Type="http://schemas.openxmlformats.org/officeDocument/2006/relationships/slideLayout" Target="../slideLayouts/slideLayout1.xml"/><Relationship Id="rId6" Type="http://schemas.openxmlformats.org/officeDocument/2006/relationships/image" Target="../media/image268.svg"/><Relationship Id="rId11" Type="http://schemas.openxmlformats.org/officeDocument/2006/relationships/image" Target="../media/image273.png"/><Relationship Id="rId24" Type="http://schemas.openxmlformats.org/officeDocument/2006/relationships/image" Target="../media/image286.svg"/><Relationship Id="rId5" Type="http://schemas.openxmlformats.org/officeDocument/2006/relationships/image" Target="../media/image267.png"/><Relationship Id="rId15" Type="http://schemas.openxmlformats.org/officeDocument/2006/relationships/image" Target="../media/image277.png"/><Relationship Id="rId23" Type="http://schemas.openxmlformats.org/officeDocument/2006/relationships/image" Target="../media/image285.png"/><Relationship Id="rId28" Type="http://schemas.openxmlformats.org/officeDocument/2006/relationships/image" Target="../media/image290.svg"/><Relationship Id="rId10" Type="http://schemas.openxmlformats.org/officeDocument/2006/relationships/image" Target="../media/image272.svg"/><Relationship Id="rId19" Type="http://schemas.openxmlformats.org/officeDocument/2006/relationships/image" Target="../media/image281.png"/><Relationship Id="rId4" Type="http://schemas.openxmlformats.org/officeDocument/2006/relationships/image" Target="../media/image266.svg"/><Relationship Id="rId9" Type="http://schemas.openxmlformats.org/officeDocument/2006/relationships/image" Target="../media/image271.png"/><Relationship Id="rId14" Type="http://schemas.openxmlformats.org/officeDocument/2006/relationships/image" Target="../media/image276.svg"/><Relationship Id="rId22" Type="http://schemas.openxmlformats.org/officeDocument/2006/relationships/image" Target="../media/image284.svg"/><Relationship Id="rId27" Type="http://schemas.openxmlformats.org/officeDocument/2006/relationships/image" Target="../media/image289.png"/></Relationships>
</file>

<file path=ppt/slides/_rels/slide2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2.svg"/></Relationships>
</file>

<file path=ppt/slides/_rels/slide24.xml.rels><?xml version="1.0" encoding="UTF-8" standalone="yes"?>
<Relationships xmlns="http://schemas.openxmlformats.org/package/2006/relationships"><Relationship Id="rId8" Type="http://schemas.openxmlformats.org/officeDocument/2006/relationships/image" Target="../media/image298.svg"/><Relationship Id="rId13" Type="http://schemas.openxmlformats.org/officeDocument/2006/relationships/image" Target="../media/image303.png"/><Relationship Id="rId3" Type="http://schemas.openxmlformats.org/officeDocument/2006/relationships/image" Target="../media/image293.png"/><Relationship Id="rId7" Type="http://schemas.openxmlformats.org/officeDocument/2006/relationships/image" Target="../media/image297.png"/><Relationship Id="rId12" Type="http://schemas.openxmlformats.org/officeDocument/2006/relationships/image" Target="../media/image302.svg"/><Relationship Id="rId2" Type="http://schemas.openxmlformats.org/officeDocument/2006/relationships/notesSlide" Target="../notesSlides/notesSlide24.xml"/><Relationship Id="rId16" Type="http://schemas.openxmlformats.org/officeDocument/2006/relationships/image" Target="../media/image306.svg"/><Relationship Id="rId1" Type="http://schemas.openxmlformats.org/officeDocument/2006/relationships/slideLayout" Target="../slideLayouts/slideLayout1.xml"/><Relationship Id="rId6" Type="http://schemas.openxmlformats.org/officeDocument/2006/relationships/image" Target="../media/image296.svg"/><Relationship Id="rId11" Type="http://schemas.openxmlformats.org/officeDocument/2006/relationships/image" Target="../media/image301.png"/><Relationship Id="rId5" Type="http://schemas.openxmlformats.org/officeDocument/2006/relationships/image" Target="../media/image295.png"/><Relationship Id="rId15" Type="http://schemas.openxmlformats.org/officeDocument/2006/relationships/image" Target="../media/image305.png"/><Relationship Id="rId10" Type="http://schemas.openxmlformats.org/officeDocument/2006/relationships/image" Target="../media/image300.svg"/><Relationship Id="rId4" Type="http://schemas.openxmlformats.org/officeDocument/2006/relationships/image" Target="../media/image294.svg"/><Relationship Id="rId9" Type="http://schemas.openxmlformats.org/officeDocument/2006/relationships/image" Target="../media/image299.png"/><Relationship Id="rId14" Type="http://schemas.openxmlformats.org/officeDocument/2006/relationships/image" Target="../media/image304.svg"/></Relationships>
</file>

<file path=ppt/slides/_rels/slide25.xml.rels><?xml version="1.0" encoding="UTF-8" standalone="yes"?>
<Relationships xmlns="http://schemas.openxmlformats.org/package/2006/relationships"><Relationship Id="rId8" Type="http://schemas.openxmlformats.org/officeDocument/2006/relationships/image" Target="../media/image312.svg"/><Relationship Id="rId13" Type="http://schemas.openxmlformats.org/officeDocument/2006/relationships/image" Target="../media/image317.png"/><Relationship Id="rId18" Type="http://schemas.openxmlformats.org/officeDocument/2006/relationships/image" Target="../media/image322.svg"/><Relationship Id="rId3" Type="http://schemas.openxmlformats.org/officeDocument/2006/relationships/image" Target="../media/image307.png"/><Relationship Id="rId7" Type="http://schemas.openxmlformats.org/officeDocument/2006/relationships/image" Target="../media/image311.png"/><Relationship Id="rId12" Type="http://schemas.openxmlformats.org/officeDocument/2006/relationships/image" Target="../media/image316.svg"/><Relationship Id="rId17" Type="http://schemas.openxmlformats.org/officeDocument/2006/relationships/image" Target="../media/image321.png"/><Relationship Id="rId2" Type="http://schemas.openxmlformats.org/officeDocument/2006/relationships/notesSlide" Target="../notesSlides/notesSlide25.xml"/><Relationship Id="rId16" Type="http://schemas.openxmlformats.org/officeDocument/2006/relationships/image" Target="../media/image320.svg"/><Relationship Id="rId1" Type="http://schemas.openxmlformats.org/officeDocument/2006/relationships/slideLayout" Target="../slideLayouts/slideLayout1.xml"/><Relationship Id="rId6" Type="http://schemas.openxmlformats.org/officeDocument/2006/relationships/image" Target="../media/image310.svg"/><Relationship Id="rId11" Type="http://schemas.openxmlformats.org/officeDocument/2006/relationships/image" Target="../media/image315.png"/><Relationship Id="rId5" Type="http://schemas.openxmlformats.org/officeDocument/2006/relationships/image" Target="../media/image309.png"/><Relationship Id="rId15" Type="http://schemas.openxmlformats.org/officeDocument/2006/relationships/image" Target="../media/image319.png"/><Relationship Id="rId10" Type="http://schemas.openxmlformats.org/officeDocument/2006/relationships/image" Target="../media/image314.svg"/><Relationship Id="rId4" Type="http://schemas.openxmlformats.org/officeDocument/2006/relationships/image" Target="../media/image308.svg"/><Relationship Id="rId9" Type="http://schemas.openxmlformats.org/officeDocument/2006/relationships/image" Target="../media/image313.png"/><Relationship Id="rId14" Type="http://schemas.openxmlformats.org/officeDocument/2006/relationships/image" Target="../media/image318.sv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slides/_rels/slide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svg"/><Relationship Id="rId2" Type="http://schemas.openxmlformats.org/officeDocument/2006/relationships/notesSlide" Target="../notesSlides/notesSlide4.xml"/><Relationship Id="rId16" Type="http://schemas.openxmlformats.org/officeDocument/2006/relationships/image" Target="../media/image52.svg"/><Relationship Id="rId1" Type="http://schemas.openxmlformats.org/officeDocument/2006/relationships/slideLayout" Target="../slideLayouts/slideLayout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55.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1.png"/><Relationship Id="rId7" Type="http://schemas.openxmlformats.org/officeDocument/2006/relationships/image" Target="../media/image59.svg"/><Relationship Id="rId12" Type="http://schemas.openxmlformats.org/officeDocument/2006/relationships/image" Target="../media/image64.svg"/><Relationship Id="rId17" Type="http://schemas.openxmlformats.org/officeDocument/2006/relationships/image" Target="../media/image69.svg"/><Relationship Id="rId2" Type="http://schemas.openxmlformats.org/officeDocument/2006/relationships/notesSlide" Target="../notesSlides/notesSlide5.xml"/><Relationship Id="rId16"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svg"/><Relationship Id="rId10" Type="http://schemas.openxmlformats.org/officeDocument/2006/relationships/image" Target="../media/image62.svg"/><Relationship Id="rId19" Type="http://schemas.openxmlformats.org/officeDocument/2006/relationships/image" Target="../media/image71.svg"/><Relationship Id="rId4" Type="http://schemas.openxmlformats.org/officeDocument/2006/relationships/image" Target="../media/image56.svg"/><Relationship Id="rId9" Type="http://schemas.openxmlformats.org/officeDocument/2006/relationships/image" Target="../media/image61.svg"/><Relationship Id="rId14" Type="http://schemas.openxmlformats.org/officeDocument/2006/relationships/image" Target="../media/image66.png"/></Relationships>
</file>

<file path=ppt/slides/_rels/slide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6.xml"/><Relationship Id="rId16" Type="http://schemas.openxmlformats.org/officeDocument/2006/relationships/image" Target="../media/image85.svg"/><Relationship Id="rId1" Type="http://schemas.openxmlformats.org/officeDocument/2006/relationships/slideLayout" Target="../slideLayouts/slideLayout1.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s>
</file>

<file path=ppt/slides/_rels/slide7.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3.svg"/><Relationship Id="rId2" Type="http://schemas.openxmlformats.org/officeDocument/2006/relationships/notesSlide" Target="../notesSlides/notesSlide7.xml"/><Relationship Id="rId16" Type="http://schemas.openxmlformats.org/officeDocument/2006/relationships/image" Target="../media/image97.svg"/><Relationship Id="rId1" Type="http://schemas.openxmlformats.org/officeDocument/2006/relationships/slideLayout" Target="../slideLayouts/slideLayout1.xml"/><Relationship Id="rId6" Type="http://schemas.openxmlformats.org/officeDocument/2006/relationships/image" Target="../media/image44.svg"/><Relationship Id="rId11" Type="http://schemas.openxmlformats.org/officeDocument/2006/relationships/image" Target="../media/image92.png"/><Relationship Id="rId5" Type="http://schemas.openxmlformats.org/officeDocument/2006/relationships/image" Target="../media/image43.png"/><Relationship Id="rId15" Type="http://schemas.openxmlformats.org/officeDocument/2006/relationships/image" Target="../media/image96.svg"/><Relationship Id="rId10" Type="http://schemas.openxmlformats.org/officeDocument/2006/relationships/image" Target="../media/image42.svg"/><Relationship Id="rId4" Type="http://schemas.openxmlformats.org/officeDocument/2006/relationships/image" Target="../media/image89.svg"/><Relationship Id="rId9" Type="http://schemas.openxmlformats.org/officeDocument/2006/relationships/image" Target="../media/image41.png"/><Relationship Id="rId14" Type="http://schemas.openxmlformats.org/officeDocument/2006/relationships/image" Target="../media/image95.svg"/></Relationships>
</file>

<file path=ppt/slides/_rels/slide8.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6.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5.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4.png"/><Relationship Id="rId5" Type="http://schemas.openxmlformats.org/officeDocument/2006/relationships/image" Target="../media/image100.png"/><Relationship Id="rId10" Type="http://schemas.openxmlformats.org/officeDocument/2006/relationships/image" Target="../media/image95.svg"/><Relationship Id="rId4" Type="http://schemas.openxmlformats.org/officeDocument/2006/relationships/image" Target="../media/image99.svg"/><Relationship Id="rId9" Type="http://schemas.openxmlformats.org/officeDocument/2006/relationships/image" Target="../media/image94.png"/><Relationship Id="rId1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540" y="317500"/>
            <a:ext cx="23751969" cy="12661057"/>
          </a:xfrm>
          <a:prstGeom prst="rect">
            <a:avLst/>
          </a:prstGeom>
        </p:spPr>
      </p:pic>
      <p:sp>
        <p:nvSpPr>
          <p:cNvPr id="17" name="Rectangle 16">
            <a:extLst>
              <a:ext uri="{FF2B5EF4-FFF2-40B4-BE49-F238E27FC236}">
                <a16:creationId xmlns:a16="http://schemas.microsoft.com/office/drawing/2014/main" id="{711472B6-6414-4030-90FF-EDBC6815F672}"/>
              </a:ext>
            </a:extLst>
          </p:cNvPr>
          <p:cNvSpPr/>
          <p:nvPr/>
        </p:nvSpPr>
        <p:spPr>
          <a:xfrm>
            <a:off x="316545" y="317500"/>
            <a:ext cx="23752964" cy="12705507"/>
          </a:xfrm>
          <a:custGeom>
            <a:avLst/>
            <a:gdLst>
              <a:gd name="connsiteX0" fmla="*/ 0 w 23751969"/>
              <a:gd name="connsiteY0" fmla="*/ 0 h 12705507"/>
              <a:gd name="connsiteX1" fmla="*/ 23751969 w 23751969"/>
              <a:gd name="connsiteY1" fmla="*/ 0 h 12705507"/>
              <a:gd name="connsiteX2" fmla="*/ 23751969 w 23751969"/>
              <a:gd name="connsiteY2" fmla="*/ 12705507 h 12705507"/>
              <a:gd name="connsiteX3" fmla="*/ 0 w 23751969"/>
              <a:gd name="connsiteY3" fmla="*/ 12705507 h 12705507"/>
              <a:gd name="connsiteX4" fmla="*/ 0 w 23751969"/>
              <a:gd name="connsiteY4" fmla="*/ 0 h 12705507"/>
              <a:gd name="connsiteX0" fmla="*/ 12740 w 23764709"/>
              <a:gd name="connsiteY0" fmla="*/ 0 h 12705507"/>
              <a:gd name="connsiteX1" fmla="*/ 23764709 w 23764709"/>
              <a:gd name="connsiteY1" fmla="*/ 0 h 12705507"/>
              <a:gd name="connsiteX2" fmla="*/ 23764709 w 23764709"/>
              <a:gd name="connsiteY2" fmla="*/ 12705507 h 12705507"/>
              <a:gd name="connsiteX3" fmla="*/ 12740 w 23764709"/>
              <a:gd name="connsiteY3" fmla="*/ 12705507 h 12705507"/>
              <a:gd name="connsiteX4" fmla="*/ 0 w 23764709"/>
              <a:gd name="connsiteY4" fmla="*/ 11077331 h 12705507"/>
              <a:gd name="connsiteX5" fmla="*/ 12740 w 23764709"/>
              <a:gd name="connsiteY5" fmla="*/ 0 h 12705507"/>
              <a:gd name="connsiteX0" fmla="*/ 12740 w 23764709"/>
              <a:gd name="connsiteY0" fmla="*/ 0 h 12705507"/>
              <a:gd name="connsiteX1" fmla="*/ 23764709 w 23764709"/>
              <a:gd name="connsiteY1" fmla="*/ 0 h 12705507"/>
              <a:gd name="connsiteX2" fmla="*/ 23764709 w 23764709"/>
              <a:gd name="connsiteY2" fmla="*/ 12705507 h 12705507"/>
              <a:gd name="connsiteX3" fmla="*/ 11313786 w 23764709"/>
              <a:gd name="connsiteY3" fmla="*/ 12682060 h 12705507"/>
              <a:gd name="connsiteX4" fmla="*/ 0 w 23764709"/>
              <a:gd name="connsiteY4" fmla="*/ 11077331 h 12705507"/>
              <a:gd name="connsiteX5" fmla="*/ 12740 w 23764709"/>
              <a:gd name="connsiteY5" fmla="*/ 0 h 12705507"/>
              <a:gd name="connsiteX0" fmla="*/ 12740 w 23764709"/>
              <a:gd name="connsiteY0" fmla="*/ 0 h 12705507"/>
              <a:gd name="connsiteX1" fmla="*/ 23764709 w 23764709"/>
              <a:gd name="connsiteY1" fmla="*/ 0 h 12705507"/>
              <a:gd name="connsiteX2" fmla="*/ 23764709 w 23764709"/>
              <a:gd name="connsiteY2" fmla="*/ 12705507 h 12705507"/>
              <a:gd name="connsiteX3" fmla="*/ 11313786 w 23764709"/>
              <a:gd name="connsiteY3" fmla="*/ 12682060 h 12705507"/>
              <a:gd name="connsiteX4" fmla="*/ 0 w 23764709"/>
              <a:gd name="connsiteY4" fmla="*/ 11077331 h 12705507"/>
              <a:gd name="connsiteX5" fmla="*/ 12740 w 23764709"/>
              <a:gd name="connsiteY5" fmla="*/ 0 h 12705507"/>
              <a:gd name="connsiteX0" fmla="*/ 12740 w 23764709"/>
              <a:gd name="connsiteY0" fmla="*/ 0 h 12705507"/>
              <a:gd name="connsiteX1" fmla="*/ 23764709 w 23764709"/>
              <a:gd name="connsiteY1" fmla="*/ 0 h 12705507"/>
              <a:gd name="connsiteX2" fmla="*/ 23764709 w 23764709"/>
              <a:gd name="connsiteY2" fmla="*/ 12705507 h 12705507"/>
              <a:gd name="connsiteX3" fmla="*/ 11313786 w 23764709"/>
              <a:gd name="connsiteY3" fmla="*/ 12682060 h 12705507"/>
              <a:gd name="connsiteX4" fmla="*/ 0 w 23764709"/>
              <a:gd name="connsiteY4" fmla="*/ 11077331 h 12705507"/>
              <a:gd name="connsiteX5" fmla="*/ 12740 w 23764709"/>
              <a:gd name="connsiteY5" fmla="*/ 0 h 12705507"/>
              <a:gd name="connsiteX0" fmla="*/ 12740 w 23764709"/>
              <a:gd name="connsiteY0" fmla="*/ 0 h 12705507"/>
              <a:gd name="connsiteX1" fmla="*/ 23764709 w 23764709"/>
              <a:gd name="connsiteY1" fmla="*/ 0 h 12705507"/>
              <a:gd name="connsiteX2" fmla="*/ 23764709 w 23764709"/>
              <a:gd name="connsiteY2" fmla="*/ 12705507 h 12705507"/>
              <a:gd name="connsiteX3" fmla="*/ 11313786 w 23764709"/>
              <a:gd name="connsiteY3" fmla="*/ 12682060 h 12705507"/>
              <a:gd name="connsiteX4" fmla="*/ 7291754 w 23764709"/>
              <a:gd name="connsiteY4" fmla="*/ 12273085 h 12705507"/>
              <a:gd name="connsiteX5" fmla="*/ 0 w 23764709"/>
              <a:gd name="connsiteY5" fmla="*/ 11077331 h 12705507"/>
              <a:gd name="connsiteX6" fmla="*/ 12740 w 23764709"/>
              <a:gd name="connsiteY6" fmla="*/ 0 h 12705507"/>
              <a:gd name="connsiteX0" fmla="*/ 12740 w 23764709"/>
              <a:gd name="connsiteY0" fmla="*/ 0 h 12788114"/>
              <a:gd name="connsiteX1" fmla="*/ 23764709 w 23764709"/>
              <a:gd name="connsiteY1" fmla="*/ 0 h 12788114"/>
              <a:gd name="connsiteX2" fmla="*/ 23764709 w 23764709"/>
              <a:gd name="connsiteY2" fmla="*/ 12705507 h 12788114"/>
              <a:gd name="connsiteX3" fmla="*/ 11313786 w 23764709"/>
              <a:gd name="connsiteY3" fmla="*/ 12682060 h 12788114"/>
              <a:gd name="connsiteX4" fmla="*/ 8276492 w 23764709"/>
              <a:gd name="connsiteY4" fmla="*/ 11335239 h 12788114"/>
              <a:gd name="connsiteX5" fmla="*/ 0 w 23764709"/>
              <a:gd name="connsiteY5" fmla="*/ 11077331 h 12788114"/>
              <a:gd name="connsiteX6" fmla="*/ 12740 w 23764709"/>
              <a:gd name="connsiteY6" fmla="*/ 0 h 12788114"/>
              <a:gd name="connsiteX0" fmla="*/ 12740 w 23764709"/>
              <a:gd name="connsiteY0" fmla="*/ 0 h 12788114"/>
              <a:gd name="connsiteX1" fmla="*/ 23764709 w 23764709"/>
              <a:gd name="connsiteY1" fmla="*/ 0 h 12788114"/>
              <a:gd name="connsiteX2" fmla="*/ 23764709 w 23764709"/>
              <a:gd name="connsiteY2" fmla="*/ 12705507 h 12788114"/>
              <a:gd name="connsiteX3" fmla="*/ 11313786 w 23764709"/>
              <a:gd name="connsiteY3" fmla="*/ 12682060 h 12788114"/>
              <a:gd name="connsiteX4" fmla="*/ 8276492 w 23764709"/>
              <a:gd name="connsiteY4" fmla="*/ 11335239 h 12788114"/>
              <a:gd name="connsiteX5" fmla="*/ 0 w 23764709"/>
              <a:gd name="connsiteY5" fmla="*/ 11077331 h 12788114"/>
              <a:gd name="connsiteX6" fmla="*/ 12740 w 23764709"/>
              <a:gd name="connsiteY6" fmla="*/ 0 h 12788114"/>
              <a:gd name="connsiteX0" fmla="*/ 12740 w 23764709"/>
              <a:gd name="connsiteY0" fmla="*/ 0 h 12788114"/>
              <a:gd name="connsiteX1" fmla="*/ 23764709 w 23764709"/>
              <a:gd name="connsiteY1" fmla="*/ 0 h 12788114"/>
              <a:gd name="connsiteX2" fmla="*/ 23764709 w 23764709"/>
              <a:gd name="connsiteY2" fmla="*/ 12705507 h 12788114"/>
              <a:gd name="connsiteX3" fmla="*/ 11313786 w 23764709"/>
              <a:gd name="connsiteY3" fmla="*/ 12682060 h 12788114"/>
              <a:gd name="connsiteX4" fmla="*/ 8276492 w 23764709"/>
              <a:gd name="connsiteY4" fmla="*/ 11335239 h 12788114"/>
              <a:gd name="connsiteX5" fmla="*/ 0 w 23764709"/>
              <a:gd name="connsiteY5" fmla="*/ 11077331 h 12788114"/>
              <a:gd name="connsiteX6" fmla="*/ 12740 w 23764709"/>
              <a:gd name="connsiteY6" fmla="*/ 0 h 12788114"/>
              <a:gd name="connsiteX0" fmla="*/ 12740 w 23764709"/>
              <a:gd name="connsiteY0" fmla="*/ 0 h 12788114"/>
              <a:gd name="connsiteX1" fmla="*/ 23764709 w 23764709"/>
              <a:gd name="connsiteY1" fmla="*/ 0 h 12788114"/>
              <a:gd name="connsiteX2" fmla="*/ 23764709 w 23764709"/>
              <a:gd name="connsiteY2" fmla="*/ 12705507 h 12788114"/>
              <a:gd name="connsiteX3" fmla="*/ 11313786 w 23764709"/>
              <a:gd name="connsiteY3" fmla="*/ 12682060 h 12788114"/>
              <a:gd name="connsiteX4" fmla="*/ 8276492 w 23764709"/>
              <a:gd name="connsiteY4" fmla="*/ 11335239 h 12788114"/>
              <a:gd name="connsiteX5" fmla="*/ 0 w 23764709"/>
              <a:gd name="connsiteY5" fmla="*/ 11077331 h 12788114"/>
              <a:gd name="connsiteX6" fmla="*/ 12740 w 23764709"/>
              <a:gd name="connsiteY6" fmla="*/ 0 h 12788114"/>
              <a:gd name="connsiteX0" fmla="*/ 12841 w 23764810"/>
              <a:gd name="connsiteY0" fmla="*/ 0 h 12788114"/>
              <a:gd name="connsiteX1" fmla="*/ 23764810 w 23764810"/>
              <a:gd name="connsiteY1" fmla="*/ 0 h 12788114"/>
              <a:gd name="connsiteX2" fmla="*/ 23764810 w 23764810"/>
              <a:gd name="connsiteY2" fmla="*/ 12705507 h 12788114"/>
              <a:gd name="connsiteX3" fmla="*/ 11313887 w 23764810"/>
              <a:gd name="connsiteY3" fmla="*/ 12682060 h 12788114"/>
              <a:gd name="connsiteX4" fmla="*/ 8276593 w 23764810"/>
              <a:gd name="connsiteY4" fmla="*/ 11335239 h 12788114"/>
              <a:gd name="connsiteX5" fmla="*/ 101 w 23764810"/>
              <a:gd name="connsiteY5" fmla="*/ 11077331 h 12788114"/>
              <a:gd name="connsiteX6" fmla="*/ 12841 w 23764810"/>
              <a:gd name="connsiteY6" fmla="*/ 0 h 12788114"/>
              <a:gd name="connsiteX0" fmla="*/ 995 w 23752964"/>
              <a:gd name="connsiteY0" fmla="*/ 0 h 12788114"/>
              <a:gd name="connsiteX1" fmla="*/ 23752964 w 23752964"/>
              <a:gd name="connsiteY1" fmla="*/ 0 h 12788114"/>
              <a:gd name="connsiteX2" fmla="*/ 23752964 w 23752964"/>
              <a:gd name="connsiteY2" fmla="*/ 12705507 h 12788114"/>
              <a:gd name="connsiteX3" fmla="*/ 11302041 w 23752964"/>
              <a:gd name="connsiteY3" fmla="*/ 12682060 h 12788114"/>
              <a:gd name="connsiteX4" fmla="*/ 8264747 w 23752964"/>
              <a:gd name="connsiteY4" fmla="*/ 11335239 h 12788114"/>
              <a:gd name="connsiteX5" fmla="*/ 3495 w 23752964"/>
              <a:gd name="connsiteY5" fmla="*/ 11366891 h 12788114"/>
              <a:gd name="connsiteX6" fmla="*/ 995 w 23752964"/>
              <a:gd name="connsiteY6" fmla="*/ 0 h 12788114"/>
              <a:gd name="connsiteX0" fmla="*/ 995 w 23752964"/>
              <a:gd name="connsiteY0" fmla="*/ 0 h 12788114"/>
              <a:gd name="connsiteX1" fmla="*/ 23752964 w 23752964"/>
              <a:gd name="connsiteY1" fmla="*/ 0 h 12788114"/>
              <a:gd name="connsiteX2" fmla="*/ 23752964 w 23752964"/>
              <a:gd name="connsiteY2" fmla="*/ 12705507 h 12788114"/>
              <a:gd name="connsiteX3" fmla="*/ 11302041 w 23752964"/>
              <a:gd name="connsiteY3" fmla="*/ 12682060 h 12788114"/>
              <a:gd name="connsiteX4" fmla="*/ 8264747 w 23752964"/>
              <a:gd name="connsiteY4" fmla="*/ 11335239 h 12788114"/>
              <a:gd name="connsiteX5" fmla="*/ 3495 w 23752964"/>
              <a:gd name="connsiteY5" fmla="*/ 11366891 h 12788114"/>
              <a:gd name="connsiteX6" fmla="*/ 995 w 23752964"/>
              <a:gd name="connsiteY6" fmla="*/ 0 h 12788114"/>
              <a:gd name="connsiteX0" fmla="*/ 995 w 23752964"/>
              <a:gd name="connsiteY0" fmla="*/ 0 h 12705507"/>
              <a:gd name="connsiteX1" fmla="*/ 23752964 w 23752964"/>
              <a:gd name="connsiteY1" fmla="*/ 0 h 12705507"/>
              <a:gd name="connsiteX2" fmla="*/ 23752964 w 23752964"/>
              <a:gd name="connsiteY2" fmla="*/ 12705507 h 12705507"/>
              <a:gd name="connsiteX3" fmla="*/ 11302041 w 23752964"/>
              <a:gd name="connsiteY3" fmla="*/ 12682060 h 12705507"/>
              <a:gd name="connsiteX4" fmla="*/ 8264747 w 23752964"/>
              <a:gd name="connsiteY4" fmla="*/ 11335239 h 12705507"/>
              <a:gd name="connsiteX5" fmla="*/ 3495 w 23752964"/>
              <a:gd name="connsiteY5" fmla="*/ 11366891 h 12705507"/>
              <a:gd name="connsiteX6" fmla="*/ 995 w 23752964"/>
              <a:gd name="connsiteY6" fmla="*/ 0 h 12705507"/>
              <a:gd name="connsiteX0" fmla="*/ 995 w 23752964"/>
              <a:gd name="connsiteY0" fmla="*/ 0 h 12788114"/>
              <a:gd name="connsiteX1" fmla="*/ 23752964 w 23752964"/>
              <a:gd name="connsiteY1" fmla="*/ 0 h 12788114"/>
              <a:gd name="connsiteX2" fmla="*/ 23752964 w 23752964"/>
              <a:gd name="connsiteY2" fmla="*/ 12705507 h 12788114"/>
              <a:gd name="connsiteX3" fmla="*/ 11302041 w 23752964"/>
              <a:gd name="connsiteY3" fmla="*/ 12682060 h 12788114"/>
              <a:gd name="connsiteX4" fmla="*/ 8554114 w 23752964"/>
              <a:gd name="connsiteY4" fmla="*/ 11335239 h 12788114"/>
              <a:gd name="connsiteX5" fmla="*/ 3495 w 23752964"/>
              <a:gd name="connsiteY5" fmla="*/ 11366891 h 12788114"/>
              <a:gd name="connsiteX6" fmla="*/ 995 w 23752964"/>
              <a:gd name="connsiteY6" fmla="*/ 0 h 12788114"/>
              <a:gd name="connsiteX0" fmla="*/ 995 w 23752964"/>
              <a:gd name="connsiteY0" fmla="*/ 0 h 12705507"/>
              <a:gd name="connsiteX1" fmla="*/ 23752964 w 23752964"/>
              <a:gd name="connsiteY1" fmla="*/ 0 h 12705507"/>
              <a:gd name="connsiteX2" fmla="*/ 23752964 w 23752964"/>
              <a:gd name="connsiteY2" fmla="*/ 12705507 h 12705507"/>
              <a:gd name="connsiteX3" fmla="*/ 11302041 w 23752964"/>
              <a:gd name="connsiteY3" fmla="*/ 12682060 h 12705507"/>
              <a:gd name="connsiteX4" fmla="*/ 8554114 w 23752964"/>
              <a:gd name="connsiteY4" fmla="*/ 11335239 h 12705507"/>
              <a:gd name="connsiteX5" fmla="*/ 3495 w 23752964"/>
              <a:gd name="connsiteY5" fmla="*/ 11366891 h 12705507"/>
              <a:gd name="connsiteX6" fmla="*/ 995 w 23752964"/>
              <a:gd name="connsiteY6" fmla="*/ 0 h 12705507"/>
              <a:gd name="connsiteX0" fmla="*/ 995 w 23752964"/>
              <a:gd name="connsiteY0" fmla="*/ 0 h 12789241"/>
              <a:gd name="connsiteX1" fmla="*/ 23752964 w 23752964"/>
              <a:gd name="connsiteY1" fmla="*/ 0 h 12789241"/>
              <a:gd name="connsiteX2" fmla="*/ 23752964 w 23752964"/>
              <a:gd name="connsiteY2" fmla="*/ 12705507 h 12789241"/>
              <a:gd name="connsiteX3" fmla="*/ 11302041 w 23752964"/>
              <a:gd name="connsiteY3" fmla="*/ 12682060 h 12789241"/>
              <a:gd name="connsiteX4" fmla="*/ 8325514 w 23752964"/>
              <a:gd name="connsiteY4" fmla="*/ 11319999 h 12789241"/>
              <a:gd name="connsiteX5" fmla="*/ 3495 w 23752964"/>
              <a:gd name="connsiteY5" fmla="*/ 11366891 h 12789241"/>
              <a:gd name="connsiteX6" fmla="*/ 995 w 23752964"/>
              <a:gd name="connsiteY6" fmla="*/ 0 h 12789241"/>
              <a:gd name="connsiteX0" fmla="*/ 995 w 23752964"/>
              <a:gd name="connsiteY0" fmla="*/ 0 h 12705507"/>
              <a:gd name="connsiteX1" fmla="*/ 23752964 w 23752964"/>
              <a:gd name="connsiteY1" fmla="*/ 0 h 12705507"/>
              <a:gd name="connsiteX2" fmla="*/ 23752964 w 23752964"/>
              <a:gd name="connsiteY2" fmla="*/ 12705507 h 12705507"/>
              <a:gd name="connsiteX3" fmla="*/ 11302041 w 23752964"/>
              <a:gd name="connsiteY3" fmla="*/ 12682060 h 12705507"/>
              <a:gd name="connsiteX4" fmla="*/ 8325514 w 23752964"/>
              <a:gd name="connsiteY4" fmla="*/ 11319999 h 12705507"/>
              <a:gd name="connsiteX5" fmla="*/ 3495 w 23752964"/>
              <a:gd name="connsiteY5" fmla="*/ 11366891 h 12705507"/>
              <a:gd name="connsiteX6" fmla="*/ 995 w 23752964"/>
              <a:gd name="connsiteY6" fmla="*/ 0 h 12705507"/>
              <a:gd name="connsiteX0" fmla="*/ 995 w 23752964"/>
              <a:gd name="connsiteY0" fmla="*/ 0 h 12705507"/>
              <a:gd name="connsiteX1" fmla="*/ 23752964 w 23752964"/>
              <a:gd name="connsiteY1" fmla="*/ 0 h 12705507"/>
              <a:gd name="connsiteX2" fmla="*/ 23752964 w 23752964"/>
              <a:gd name="connsiteY2" fmla="*/ 12705507 h 12705507"/>
              <a:gd name="connsiteX3" fmla="*/ 10769606 w 23752964"/>
              <a:gd name="connsiteY3" fmla="*/ 12682060 h 12705507"/>
              <a:gd name="connsiteX4" fmla="*/ 8325514 w 23752964"/>
              <a:gd name="connsiteY4" fmla="*/ 11319999 h 12705507"/>
              <a:gd name="connsiteX5" fmla="*/ 3495 w 23752964"/>
              <a:gd name="connsiteY5" fmla="*/ 11366891 h 12705507"/>
              <a:gd name="connsiteX6" fmla="*/ 995 w 23752964"/>
              <a:gd name="connsiteY6" fmla="*/ 0 h 12705507"/>
              <a:gd name="connsiteX0" fmla="*/ 995 w 23752964"/>
              <a:gd name="connsiteY0" fmla="*/ 0 h 12705507"/>
              <a:gd name="connsiteX1" fmla="*/ 23752964 w 23752964"/>
              <a:gd name="connsiteY1" fmla="*/ 0 h 12705507"/>
              <a:gd name="connsiteX2" fmla="*/ 23752964 w 23752964"/>
              <a:gd name="connsiteY2" fmla="*/ 12705507 h 12705507"/>
              <a:gd name="connsiteX3" fmla="*/ 10769606 w 23752964"/>
              <a:gd name="connsiteY3" fmla="*/ 12682060 h 12705507"/>
              <a:gd name="connsiteX4" fmla="*/ 8325514 w 23752964"/>
              <a:gd name="connsiteY4" fmla="*/ 11319999 h 12705507"/>
              <a:gd name="connsiteX5" fmla="*/ 3495 w 23752964"/>
              <a:gd name="connsiteY5" fmla="*/ 11366891 h 12705507"/>
              <a:gd name="connsiteX6" fmla="*/ 995 w 23752964"/>
              <a:gd name="connsiteY6" fmla="*/ 0 h 1270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2964" h="12705507">
                <a:moveTo>
                  <a:pt x="995" y="0"/>
                </a:moveTo>
                <a:lnTo>
                  <a:pt x="23752964" y="0"/>
                </a:lnTo>
                <a:lnTo>
                  <a:pt x="23752964" y="12705507"/>
                </a:lnTo>
                <a:lnTo>
                  <a:pt x="10769606" y="12682060"/>
                </a:lnTo>
                <a:cubicBezTo>
                  <a:pt x="10791093" y="12682635"/>
                  <a:pt x="8321546" y="11325834"/>
                  <a:pt x="8325514" y="11319999"/>
                </a:cubicBezTo>
                <a:cubicBezTo>
                  <a:pt x="8329482" y="11314164"/>
                  <a:pt x="-25982" y="11396035"/>
                  <a:pt x="3495" y="11366891"/>
                </a:cubicBezTo>
                <a:cubicBezTo>
                  <a:pt x="7742" y="7674447"/>
                  <a:pt x="-3252" y="3692444"/>
                  <a:pt x="995" y="0"/>
                </a:cubicBezTo>
                <a:close/>
              </a:path>
            </a:pathLst>
          </a:custGeom>
          <a:gradFill flip="none" rotWithShape="1">
            <a:gsLst>
              <a:gs pos="65000">
                <a:srgbClr val="1D1D1D"/>
              </a:gs>
              <a:gs pos="100000">
                <a:srgbClr val="F1673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4"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22509" y="5237642"/>
            <a:ext cx="5894763" cy="3144358"/>
          </a:xfrm>
          <a:prstGeom prst="rect">
            <a:avLst/>
          </a:prstGeom>
        </p:spPr>
      </p:pic>
      <p:pic>
        <p:nvPicPr>
          <p:cNvPr id="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70023" y="5237642"/>
            <a:ext cx="5894762" cy="3144358"/>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70023" y="2019300"/>
            <a:ext cx="5894762" cy="3144358"/>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22509" y="2019300"/>
            <a:ext cx="5894763" cy="3144358"/>
          </a:xfrm>
          <a:prstGeom prst="rect">
            <a:avLst/>
          </a:prstGeom>
        </p:spPr>
      </p:pic>
      <p:sp>
        <p:nvSpPr>
          <p:cNvPr id="8" name="Text 0"/>
          <p:cNvSpPr/>
          <p:nvPr/>
        </p:nvSpPr>
        <p:spPr>
          <a:xfrm>
            <a:off x="16283435" y="11747500"/>
            <a:ext cx="7371155" cy="931333"/>
          </a:xfrm>
          <a:prstGeom prst="rect">
            <a:avLst/>
          </a:prstGeom>
          <a:noFill/>
          <a:ln/>
        </p:spPr>
        <p:txBody>
          <a:bodyPr wrap="square" lIns="0" tIns="0" rIns="0" bIns="0" rtlCol="0" anchor="t"/>
          <a:lstStyle/>
          <a:p>
            <a:pPr marL="0" indent="0" algn="l">
              <a:lnSpc>
                <a:spcPts val="6000"/>
              </a:lnSpc>
              <a:buNone/>
            </a:pPr>
            <a:r>
              <a:rPr lang="en-US" sz="4000" kern="0" spc="-80" dirty="0">
                <a:solidFill>
                  <a:srgbClr val="FFFFFF">
                    <a:alpha val="75000"/>
                  </a:srgbClr>
                </a:solidFill>
                <a:latin typeface="Inter Light" pitchFamily="34" charset="0"/>
                <a:ea typeface="Inter Light" pitchFamily="34" charset="-122"/>
                <a:cs typeface="Inter Light" pitchFamily="34" charset="-120"/>
              </a:rPr>
              <a:t>“Growth, Resilience, and Vision”</a:t>
            </a:r>
            <a:endParaRPr lang="en-US" sz="4000" dirty="0"/>
          </a:p>
        </p:txBody>
      </p:sp>
      <p:sp>
        <p:nvSpPr>
          <p:cNvPr id="9" name="Text 1"/>
          <p:cNvSpPr/>
          <p:nvPr/>
        </p:nvSpPr>
        <p:spPr>
          <a:xfrm>
            <a:off x="1536892" y="12319000"/>
            <a:ext cx="529232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888888">
                    <a:alpha val="100000"/>
                  </a:srgbClr>
                </a:solidFill>
                <a:latin typeface="Inter Medium" pitchFamily="34" charset="0"/>
                <a:ea typeface="Inter Medium" pitchFamily="34" charset="-122"/>
                <a:cs typeface="Inter Medium" pitchFamily="34" charset="-120"/>
              </a:rPr>
              <a:t>Innovating Every Step, Presented By Chihiro.</a:t>
            </a:r>
            <a:endParaRPr lang="en-US" sz="2000" dirty="0"/>
          </a:p>
        </p:txBody>
      </p:sp>
      <p:sp>
        <p:nvSpPr>
          <p:cNvPr id="10" name="Text 2"/>
          <p:cNvSpPr/>
          <p:nvPr/>
        </p:nvSpPr>
        <p:spPr>
          <a:xfrm>
            <a:off x="1524191" y="1520809"/>
            <a:ext cx="1532658"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5ED">
                    <a:alpha val="100000"/>
                  </a:srgbClr>
                </a:solidFill>
                <a:latin typeface="Satoshi Black" pitchFamily="34" charset="0"/>
                <a:ea typeface="Satoshi Black" pitchFamily="34" charset="-122"/>
                <a:cs typeface="Satoshi Black" pitchFamily="34" charset="-120"/>
              </a:rPr>
              <a:t>Chihiro</a:t>
            </a:r>
            <a:endParaRPr lang="en-US" sz="3200" dirty="0"/>
          </a:p>
        </p:txBody>
      </p:sp>
      <p:pic>
        <p:nvPicPr>
          <p:cNvPr id="11"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75331" y="1565259"/>
            <a:ext cx="455662" cy="520700"/>
          </a:xfrm>
          <a:prstGeom prst="rect">
            <a:avLst/>
          </a:prstGeom>
        </p:spPr>
      </p:pic>
      <p:pic>
        <p:nvPicPr>
          <p:cNvPr id="12"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03701" y="1693613"/>
            <a:ext cx="238832" cy="266700"/>
          </a:xfrm>
          <a:prstGeom prst="rect">
            <a:avLst/>
          </a:prstGeom>
        </p:spPr>
      </p:pic>
      <p:sp>
        <p:nvSpPr>
          <p:cNvPr id="13" name="Text 3"/>
          <p:cNvSpPr/>
          <p:nvPr/>
        </p:nvSpPr>
        <p:spPr>
          <a:xfrm>
            <a:off x="7502404" y="3048000"/>
            <a:ext cx="9382239" cy="4656667"/>
          </a:xfrm>
          <a:prstGeom prst="rect">
            <a:avLst/>
          </a:prstGeom>
          <a:noFill/>
          <a:ln/>
        </p:spPr>
        <p:txBody>
          <a:bodyPr wrap="square" lIns="0" tIns="0" rIns="0" bIns="0" rtlCol="0" anchor="t"/>
          <a:lstStyle/>
          <a:p>
            <a:pPr marL="0" indent="0" algn="ctr">
              <a:lnSpc>
                <a:spcPts val="11000"/>
              </a:lnSpc>
              <a:buNone/>
            </a:pPr>
            <a:r>
              <a:rPr lang="en-US" sz="11000" dirty="0">
                <a:solidFill>
                  <a:srgbClr val="FFFFFF">
                    <a:alpha val="100000"/>
                  </a:srgbClr>
                </a:solidFill>
                <a:latin typeface="Mona Sans SemiBold" pitchFamily="34" charset="0"/>
                <a:ea typeface="Mona Sans SemiBold" pitchFamily="34" charset="-122"/>
                <a:cs typeface="Mona Sans SemiBold" pitchFamily="34" charset="-120"/>
              </a:rPr>
              <a:t>Annual Performance</a:t>
            </a:r>
            <a:endParaRPr lang="en-US" sz="11000" dirty="0"/>
          </a:p>
          <a:p>
            <a:pPr marL="0" indent="0" algn="ctr">
              <a:lnSpc>
                <a:spcPts val="11000"/>
              </a:lnSpc>
              <a:buNone/>
            </a:pPr>
            <a:r>
              <a:rPr lang="en-US" sz="11000" dirty="0">
                <a:solidFill>
                  <a:srgbClr val="FFF5ED">
                    <a:alpha val="100000"/>
                  </a:srgbClr>
                </a:solidFill>
                <a:latin typeface="IBM Plex Serif Italic" pitchFamily="34" charset="0"/>
                <a:ea typeface="IBM Plex Serif Italic" pitchFamily="34" charset="-122"/>
                <a:cs typeface="IBM Plex Serif Italic" pitchFamily="34" charset="-120"/>
              </a:rPr>
              <a:t>Report</a:t>
            </a:r>
            <a:r>
              <a:rPr lang="en-US" sz="11000" dirty="0">
                <a:solidFill>
                  <a:srgbClr val="FFF5ED">
                    <a:alpha val="100000"/>
                  </a:srgbClr>
                </a:solidFill>
                <a:latin typeface="Mona Sans SemiBold" pitchFamily="34" charset="0"/>
                <a:ea typeface="Mona Sans SemiBold" pitchFamily="34" charset="-122"/>
                <a:cs typeface="Mona Sans SemiBold" pitchFamily="34" charset="-120"/>
              </a:rPr>
              <a:t> </a:t>
            </a:r>
            <a:r>
              <a:rPr lang="en-US" sz="11000" dirty="0">
                <a:solidFill>
                  <a:srgbClr val="FFF5ED">
                    <a:alpha val="100000"/>
                  </a:srgbClr>
                </a:solidFill>
                <a:latin typeface="IBM Plex Serif Italic" pitchFamily="34" charset="0"/>
                <a:ea typeface="IBM Plex Serif Italic" pitchFamily="34" charset="-122"/>
                <a:cs typeface="IBM Plex Serif Italic" pitchFamily="34" charset="-120"/>
              </a:rPr>
              <a:t>2025</a:t>
            </a:r>
            <a:endParaRPr lang="en-US" sz="1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5398175" cy="1591733"/>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Profit &amp; Loss Statement</a:t>
            </a:r>
            <a:endParaRPr lang="en-US" sz="6000" dirty="0"/>
          </a:p>
        </p:txBody>
      </p:sp>
      <p:sp>
        <p:nvSpPr>
          <p:cNvPr id="3" name="Text 1"/>
          <p:cNvSpPr/>
          <p:nvPr/>
        </p:nvSpPr>
        <p:spPr>
          <a:xfrm>
            <a:off x="15025978" y="1524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slide provides a comprehensive overview of our identity and operations. It showcases our extensive global presence and the diverse distribution of our workforce across various regions. By illustrating these key elements, we lay the groundwork for a deeper understanding of our strategic priorities and objectives as we move towards 2025.</a:t>
            </a:r>
            <a:endParaRPr lang="en-US" sz="1600" dirty="0"/>
          </a:p>
        </p:txBody>
      </p:sp>
      <p:sp>
        <p:nvSpPr>
          <p:cNvPr id="4" name="Text 2"/>
          <p:cNvSpPr/>
          <p:nvPr/>
        </p:nvSpPr>
        <p:spPr>
          <a:xfrm>
            <a:off x="17121740" y="10769600"/>
            <a:ext cx="580885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statement summarizes our financial performance, covering revenues, expenses, and profitability goals for 2025.</a:t>
            </a:r>
            <a:endParaRPr lang="en-US" sz="1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25978" y="3975100"/>
            <a:ext cx="7824178" cy="1549400"/>
          </a:xfrm>
          <a:prstGeom prst="rect">
            <a:avLst/>
          </a:prstGeom>
        </p:spPr>
      </p:pic>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0534" y="4318000"/>
            <a:ext cx="254032" cy="254000"/>
          </a:xfrm>
          <a:prstGeom prst="rect">
            <a:avLst/>
          </a:prstGeom>
        </p:spPr>
      </p:pic>
      <p:sp>
        <p:nvSpPr>
          <p:cNvPr id="8" name="Text 3"/>
          <p:cNvSpPr/>
          <p:nvPr/>
        </p:nvSpPr>
        <p:spPr>
          <a:xfrm>
            <a:off x="15876984" y="4292600"/>
            <a:ext cx="6736075"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Revenue grew by 18%, reflecting our successful sales strategies and market expansion. This increase highlights our effective marketing and adaptability to consumer demands.</a:t>
            </a:r>
            <a:endParaRPr lang="en-US" sz="1600" dirty="0"/>
          </a:p>
        </p:txBody>
      </p:sp>
      <p:pic>
        <p:nvPicPr>
          <p:cNvPr id="9"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25978" y="5829300"/>
            <a:ext cx="7824178" cy="1562100"/>
          </a:xfrm>
          <a:prstGeom prst="rect">
            <a:avLst/>
          </a:prstGeom>
        </p:spPr>
      </p:pic>
      <p:pic>
        <p:nvPicPr>
          <p:cNvPr id="11" name="Image 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0534" y="6172200"/>
            <a:ext cx="254032" cy="254000"/>
          </a:xfrm>
          <a:prstGeom prst="rect">
            <a:avLst/>
          </a:prstGeom>
        </p:spPr>
      </p:pic>
      <p:sp>
        <p:nvSpPr>
          <p:cNvPr id="12" name="Text 4"/>
          <p:cNvSpPr/>
          <p:nvPr/>
        </p:nvSpPr>
        <p:spPr>
          <a:xfrm>
            <a:off x="15876984" y="6146800"/>
            <a:ext cx="6736075"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Operating costs rose by 11% due to our investments in scaling operations and research and development, which are crucial for staying competitive.</a:t>
            </a:r>
            <a:endParaRPr lang="en-US" sz="1600" dirty="0"/>
          </a:p>
        </p:txBody>
      </p:sp>
      <p:pic>
        <p:nvPicPr>
          <p:cNvPr id="13"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025978" y="7696200"/>
            <a:ext cx="7824178" cy="1257300"/>
          </a:xfrm>
          <a:prstGeom prst="rect">
            <a:avLst/>
          </a:prstGeom>
        </p:spPr>
      </p:pic>
      <p:pic>
        <p:nvPicPr>
          <p:cNvPr id="15" name="Image 8"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0534" y="8039100"/>
            <a:ext cx="254032" cy="254000"/>
          </a:xfrm>
          <a:prstGeom prst="rect">
            <a:avLst/>
          </a:prstGeom>
        </p:spPr>
      </p:pic>
      <p:sp>
        <p:nvSpPr>
          <p:cNvPr id="16" name="Text 5"/>
          <p:cNvSpPr/>
          <p:nvPr/>
        </p:nvSpPr>
        <p:spPr>
          <a:xfrm>
            <a:off x="15876984" y="8013700"/>
            <a:ext cx="673607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Net profit increased by 40%, showing strong bottom-line growth and improved margins</a:t>
            </a:r>
            <a:endParaRPr lang="en-US" sz="1600" dirty="0"/>
          </a:p>
        </p:txBody>
      </p:sp>
      <p:graphicFrame>
        <p:nvGraphicFramePr>
          <p:cNvPr id="52" name="Chart 51">
            <a:extLst>
              <a:ext uri="{FF2B5EF4-FFF2-40B4-BE49-F238E27FC236}">
                <a16:creationId xmlns:a16="http://schemas.microsoft.com/office/drawing/2014/main" id="{7E0EFF26-EE9C-4B70-ABF3-96EA96AA1326}"/>
              </a:ext>
            </a:extLst>
          </p:cNvPr>
          <p:cNvGraphicFramePr/>
          <p:nvPr>
            <p:extLst>
              <p:ext uri="{D42A27DB-BD31-4B8C-83A1-F6EECF244321}">
                <p14:modId xmlns:p14="http://schemas.microsoft.com/office/powerpoint/2010/main" val="3622493524"/>
              </p:ext>
            </p:extLst>
          </p:nvPr>
        </p:nvGraphicFramePr>
        <p:xfrm>
          <a:off x="846913" y="3889369"/>
          <a:ext cx="13362977" cy="8671583"/>
        </p:xfrm>
        <a:graphic>
          <a:graphicData uri="http://schemas.openxmlformats.org/drawingml/2006/chart">
            <c:chart xmlns:c="http://schemas.openxmlformats.org/drawingml/2006/chart" xmlns:r="http://schemas.openxmlformats.org/officeDocument/2006/relationships" r:id="rId11"/>
          </a:graphicData>
        </a:graphic>
      </p:graphicFrame>
      <p:grpSp>
        <p:nvGrpSpPr>
          <p:cNvPr id="54" name="Group 53">
            <a:extLst>
              <a:ext uri="{FF2B5EF4-FFF2-40B4-BE49-F238E27FC236}">
                <a16:creationId xmlns:a16="http://schemas.microsoft.com/office/drawing/2014/main" id="{66771BF9-1270-415D-BC3B-D3AF1F168005}"/>
              </a:ext>
            </a:extLst>
          </p:cNvPr>
          <p:cNvGrpSpPr/>
          <p:nvPr/>
        </p:nvGrpSpPr>
        <p:grpSpPr>
          <a:xfrm>
            <a:off x="5455977" y="7990254"/>
            <a:ext cx="4155919" cy="1016000"/>
            <a:chOff x="4640547" y="-6848565"/>
            <a:chExt cx="4155919" cy="1016000"/>
          </a:xfrm>
        </p:grpSpPr>
        <p:sp>
          <p:nvSpPr>
            <p:cNvPr id="30" name="Shape 10"/>
            <p:cNvSpPr/>
            <p:nvPr/>
          </p:nvSpPr>
          <p:spPr>
            <a:xfrm>
              <a:off x="4640547" y="-6550087"/>
              <a:ext cx="158504" cy="158484"/>
            </a:xfrm>
            <a:prstGeom prst="ellipse">
              <a:avLst/>
            </a:prstGeom>
            <a:solidFill>
              <a:srgbClr val="C22C0C">
                <a:alpha val="100000"/>
              </a:srgbClr>
            </a:solidFill>
            <a:ln/>
          </p:spPr>
        </p:sp>
        <p:pic>
          <p:nvPicPr>
            <p:cNvPr id="36" name="Image 18"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68450" y="-6473915"/>
              <a:ext cx="1892537" cy="12700"/>
            </a:xfrm>
            <a:prstGeom prst="rect">
              <a:avLst/>
            </a:prstGeom>
          </p:spPr>
        </p:pic>
        <p:sp>
          <p:nvSpPr>
            <p:cNvPr id="40" name="Text 17"/>
            <p:cNvSpPr/>
            <p:nvPr/>
          </p:nvSpPr>
          <p:spPr>
            <a:xfrm>
              <a:off x="6764212" y="-6848565"/>
              <a:ext cx="203225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6D6D6D">
                      <a:alpha val="100000"/>
                    </a:srgbClr>
                  </a:solidFill>
                  <a:latin typeface="Inter Medium" pitchFamily="34" charset="0"/>
                  <a:ea typeface="Inter Medium" pitchFamily="34" charset="-122"/>
                  <a:cs typeface="Inter Medium" pitchFamily="34" charset="-120"/>
                </a:rPr>
                <a:t>+11%</a:t>
              </a:r>
              <a:endParaRPr lang="en-US" sz="6000" dirty="0"/>
            </a:p>
          </p:txBody>
        </p:sp>
      </p:grpSp>
      <p:grpSp>
        <p:nvGrpSpPr>
          <p:cNvPr id="53" name="Group 52">
            <a:extLst>
              <a:ext uri="{FF2B5EF4-FFF2-40B4-BE49-F238E27FC236}">
                <a16:creationId xmlns:a16="http://schemas.microsoft.com/office/drawing/2014/main" id="{A8823F57-D958-4D50-BC15-DE94040865A8}"/>
              </a:ext>
            </a:extLst>
          </p:cNvPr>
          <p:cNvGrpSpPr/>
          <p:nvPr/>
        </p:nvGrpSpPr>
        <p:grpSpPr>
          <a:xfrm>
            <a:off x="1483646" y="4907695"/>
            <a:ext cx="4153418" cy="1016000"/>
            <a:chOff x="1264425" y="-9642565"/>
            <a:chExt cx="4153418" cy="1016000"/>
          </a:xfrm>
        </p:grpSpPr>
        <p:sp>
          <p:nvSpPr>
            <p:cNvPr id="31" name="Shape 11"/>
            <p:cNvSpPr/>
            <p:nvPr/>
          </p:nvSpPr>
          <p:spPr>
            <a:xfrm>
              <a:off x="1264425" y="-9339402"/>
              <a:ext cx="158504" cy="158484"/>
            </a:xfrm>
            <a:prstGeom prst="ellipse">
              <a:avLst/>
            </a:prstGeom>
            <a:solidFill>
              <a:srgbClr val="C22C0C">
                <a:alpha val="100000"/>
              </a:srgbClr>
            </a:solidFill>
            <a:ln/>
          </p:spPr>
        </p:sp>
        <p:pic>
          <p:nvPicPr>
            <p:cNvPr id="38" name="Image 20"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64425" y="-9280615"/>
              <a:ext cx="1905238" cy="12700"/>
            </a:xfrm>
            <a:prstGeom prst="rect">
              <a:avLst/>
            </a:prstGeom>
          </p:spPr>
        </p:pic>
        <p:sp>
          <p:nvSpPr>
            <p:cNvPr id="39" name="Text 16"/>
            <p:cNvSpPr/>
            <p:nvPr/>
          </p:nvSpPr>
          <p:spPr>
            <a:xfrm>
              <a:off x="3271275" y="-9642565"/>
              <a:ext cx="2146568"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888888">
                      <a:alpha val="100000"/>
                    </a:srgbClr>
                  </a:solidFill>
                  <a:latin typeface="Inter Medium" pitchFamily="34" charset="0"/>
                  <a:ea typeface="Inter Medium" pitchFamily="34" charset="-122"/>
                  <a:cs typeface="Inter Medium" pitchFamily="34" charset="-120"/>
                </a:rPr>
                <a:t>+18%</a:t>
              </a:r>
              <a:endParaRPr lang="en-US" sz="6000" dirty="0"/>
            </a:p>
          </p:txBody>
        </p:sp>
      </p:grpSp>
      <p:cxnSp>
        <p:nvCxnSpPr>
          <p:cNvPr id="57" name="Straight Connector 56">
            <a:extLst>
              <a:ext uri="{FF2B5EF4-FFF2-40B4-BE49-F238E27FC236}">
                <a16:creationId xmlns:a16="http://schemas.microsoft.com/office/drawing/2014/main" id="{A9F34C0A-6B2B-4EFE-B3A4-FB511ACDDC16}"/>
              </a:ext>
            </a:extLst>
          </p:cNvPr>
          <p:cNvCxnSpPr>
            <a:cxnSpLocks/>
          </p:cNvCxnSpPr>
          <p:nvPr/>
        </p:nvCxnSpPr>
        <p:spPr>
          <a:xfrm>
            <a:off x="9500788" y="10154953"/>
            <a:ext cx="0" cy="1427447"/>
          </a:xfrm>
          <a:prstGeom prst="line">
            <a:avLst/>
          </a:prstGeom>
          <a:ln w="12700">
            <a:solidFill>
              <a:srgbClr val="C22C0C"/>
            </a:solidFill>
            <a:prstDash val="dash"/>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803BCAD-DBD3-4A53-9C85-A6DD8C611010}"/>
              </a:ext>
            </a:extLst>
          </p:cNvPr>
          <p:cNvGrpSpPr/>
          <p:nvPr/>
        </p:nvGrpSpPr>
        <p:grpSpPr>
          <a:xfrm>
            <a:off x="9436259" y="9767603"/>
            <a:ext cx="6270019" cy="1016000"/>
            <a:chOff x="8000831" y="-5680165"/>
            <a:chExt cx="6270019" cy="1016000"/>
          </a:xfrm>
        </p:grpSpPr>
        <p:pic>
          <p:nvPicPr>
            <p:cNvPr id="18" name="Image 9" descr=" "/>
            <p:cNvPicPr>
              <a:picLocks noChangeAspect="1"/>
            </p:cNvPicPr>
            <p:nvPr/>
          </p:nvPicPr>
          <p:blipFill>
            <a:blip r:embed="rId12">
              <a:extLst>
                <a:ext uri="{96DAC541-7B7A-43D3-8B79-37D633B846F1}">
                  <asvg:svgBlip xmlns:asvg="http://schemas.microsoft.com/office/drawing/2016/SVG/main" r:embed="rId16"/>
                </a:ext>
              </a:extLst>
            </a:blip>
            <a:stretch>
              <a:fillRect/>
            </a:stretch>
          </p:blipFill>
          <p:spPr>
            <a:xfrm>
              <a:off x="8047072" y="-5292815"/>
              <a:ext cx="1892537" cy="12700"/>
            </a:xfrm>
            <a:prstGeom prst="rect">
              <a:avLst/>
            </a:prstGeom>
          </p:spPr>
        </p:pic>
        <p:sp>
          <p:nvSpPr>
            <p:cNvPr id="32" name="Shape 12"/>
            <p:cNvSpPr/>
            <p:nvPr/>
          </p:nvSpPr>
          <p:spPr>
            <a:xfrm>
              <a:off x="8000831" y="-5377306"/>
              <a:ext cx="158504" cy="158484"/>
            </a:xfrm>
            <a:prstGeom prst="ellipse">
              <a:avLst/>
            </a:prstGeom>
            <a:solidFill>
              <a:srgbClr val="C22C0C">
                <a:alpha val="100000"/>
              </a:srgbClr>
            </a:solidFill>
            <a:ln/>
          </p:spPr>
        </p:sp>
        <p:pic>
          <p:nvPicPr>
            <p:cNvPr id="37" name="Image 19"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85177" y="-5305515"/>
              <a:ext cx="3708864" cy="12700"/>
            </a:xfrm>
            <a:prstGeom prst="rect">
              <a:avLst/>
            </a:prstGeom>
          </p:spPr>
        </p:pic>
        <p:sp>
          <p:nvSpPr>
            <p:cNvPr id="41" name="Text 18"/>
            <p:cNvSpPr/>
            <p:nvPr/>
          </p:nvSpPr>
          <p:spPr>
            <a:xfrm>
              <a:off x="11971863" y="-5680165"/>
              <a:ext cx="2298987"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+40%</a:t>
              </a:r>
              <a:endParaRPr lang="en-US" sz="6000" dirty="0"/>
            </a:p>
          </p:txBody>
        </p:sp>
      </p:grpSp>
      <p:cxnSp>
        <p:nvCxnSpPr>
          <p:cNvPr id="62" name="Straight Connector 61">
            <a:extLst>
              <a:ext uri="{FF2B5EF4-FFF2-40B4-BE49-F238E27FC236}">
                <a16:creationId xmlns:a16="http://schemas.microsoft.com/office/drawing/2014/main" id="{F70DAAFE-9115-4FEB-8362-AA0800AE8F74}"/>
              </a:ext>
            </a:extLst>
          </p:cNvPr>
          <p:cNvCxnSpPr>
            <a:cxnSpLocks/>
          </p:cNvCxnSpPr>
          <p:nvPr/>
        </p:nvCxnSpPr>
        <p:spPr>
          <a:xfrm>
            <a:off x="5509669" y="8424007"/>
            <a:ext cx="0" cy="3158393"/>
          </a:xfrm>
          <a:prstGeom prst="line">
            <a:avLst/>
          </a:prstGeom>
          <a:ln w="12700">
            <a:solidFill>
              <a:srgbClr val="7C2112"/>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D5579-81C4-4C18-BA9C-4A3CB9469118}"/>
              </a:ext>
            </a:extLst>
          </p:cNvPr>
          <p:cNvCxnSpPr>
            <a:cxnSpLocks/>
          </p:cNvCxnSpPr>
          <p:nvPr/>
        </p:nvCxnSpPr>
        <p:spPr>
          <a:xfrm>
            <a:off x="1526277" y="5369342"/>
            <a:ext cx="0" cy="6213058"/>
          </a:xfrm>
          <a:prstGeom prst="line">
            <a:avLst/>
          </a:prstGeom>
          <a:ln w="12700">
            <a:solidFill>
              <a:srgbClr val="7C2112"/>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8" name="Image 0" descr=" ">
            <a:extLst>
              <a:ext uri="{FF2B5EF4-FFF2-40B4-BE49-F238E27FC236}">
                <a16:creationId xmlns:a16="http://schemas.microsoft.com/office/drawing/2014/main" id="{A4D24F24-0A0B-49E3-8772-058C16605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7520" y="4459059"/>
            <a:ext cx="11146994" cy="5057531"/>
          </a:xfrm>
          <a:prstGeom prst="rect">
            <a:avLst/>
          </a:prstGeom>
        </p:spPr>
      </p:pic>
      <p:sp>
        <p:nvSpPr>
          <p:cNvPr id="2" name="Text 0"/>
          <p:cNvSpPr/>
          <p:nvPr/>
        </p:nvSpPr>
        <p:spPr>
          <a:xfrm>
            <a:off x="1524191" y="1524000"/>
            <a:ext cx="5652206"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User/Customer Growth</a:t>
            </a:r>
            <a:endParaRPr lang="en-US" sz="6000" dirty="0"/>
          </a:p>
        </p:txBody>
      </p:sp>
      <p:sp>
        <p:nvSpPr>
          <p:cNvPr id="3" name="Text 1"/>
          <p:cNvSpPr/>
          <p:nvPr/>
        </p:nvSpPr>
        <p:spPr>
          <a:xfrm>
            <a:off x="15025978" y="1524000"/>
            <a:ext cx="79046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“Tracking the steady rise in platform engagement and adoption over the past year.”</a:t>
            </a:r>
            <a:endParaRPr lang="en-US" sz="1600" dirty="0"/>
          </a:p>
        </p:txBody>
      </p:sp>
      <p:sp>
        <p:nvSpPr>
          <p:cNvPr id="4" name="Text 2"/>
          <p:cNvSpPr/>
          <p:nvPr/>
        </p:nvSpPr>
        <p:spPr>
          <a:xfrm>
            <a:off x="17299562" y="11036300"/>
            <a:ext cx="5631037"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“The Q3 feature rollout drove a clear surge in user activity, highlighting the value of our product innovation efforts.”</a:t>
            </a:r>
            <a:endParaRPr lang="en-US" sz="1600" dirty="0"/>
          </a:p>
        </p:txBody>
      </p:sp>
      <p:sp>
        <p:nvSpPr>
          <p:cNvPr id="23" name="Text 12"/>
          <p:cNvSpPr/>
          <p:nvPr/>
        </p:nvSpPr>
        <p:spPr>
          <a:xfrm>
            <a:off x="15025978" y="4199466"/>
            <a:ext cx="7510872"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This slide tracks the growth of monthly active users (MAUs) over the past 12 months, showcasing engagement trends and adoption momentum. A notable spike in Q3 aligns with the rollout of a key feature update, reinforcing the impact of product innovation on user activity.</a:t>
            </a:r>
            <a:endParaRPr lang="en-US" sz="1600" dirty="0"/>
          </a:p>
        </p:txBody>
      </p:sp>
      <p:graphicFrame>
        <p:nvGraphicFramePr>
          <p:cNvPr id="27" name="Chart 26">
            <a:extLst>
              <a:ext uri="{FF2B5EF4-FFF2-40B4-BE49-F238E27FC236}">
                <a16:creationId xmlns:a16="http://schemas.microsoft.com/office/drawing/2014/main" id="{CED4FA20-D0BF-46B2-9BA7-2E22B2F3037A}"/>
              </a:ext>
            </a:extLst>
          </p:cNvPr>
          <p:cNvGraphicFramePr/>
          <p:nvPr>
            <p:extLst>
              <p:ext uri="{D42A27DB-BD31-4B8C-83A1-F6EECF244321}">
                <p14:modId xmlns:p14="http://schemas.microsoft.com/office/powerpoint/2010/main" val="107824253"/>
              </p:ext>
            </p:extLst>
          </p:nvPr>
        </p:nvGraphicFramePr>
        <p:xfrm>
          <a:off x="1566782" y="4199466"/>
          <a:ext cx="12597731" cy="5571124"/>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651000"/>
            <a:ext cx="6833454"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Team &amp; Headcount Growth</a:t>
            </a:r>
            <a:endParaRPr lang="en-US" sz="6000" dirty="0"/>
          </a:p>
        </p:txBody>
      </p:sp>
      <p:sp>
        <p:nvSpPr>
          <p:cNvPr id="3" name="Text 1"/>
          <p:cNvSpPr/>
          <p:nvPr/>
        </p:nvSpPr>
        <p:spPr>
          <a:xfrm>
            <a:off x="1524191" y="3644900"/>
            <a:ext cx="6494745"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292929">
                    <a:alpha val="100000"/>
                  </a:srgbClr>
                </a:solidFill>
                <a:latin typeface="Inter Medium" pitchFamily="34" charset="0"/>
                <a:ea typeface="Inter Medium" pitchFamily="34" charset="-122"/>
                <a:cs typeface="Inter Medium" pitchFamily="34" charset="-120"/>
              </a:rPr>
              <a:t>"As we continue to expand our team, we are committed to enhancing our capabilities to better support growth, foster innovation, and ensure the success of our customers. This strategic scale-up reflects our dedication to meeting the evolving needs of our clients and driving excellence in all that we do."</a:t>
            </a:r>
            <a:endParaRPr lang="en-US" sz="1600" dirty="0"/>
          </a:p>
        </p:txBody>
      </p:sp>
      <p:sp>
        <p:nvSpPr>
          <p:cNvPr id="4" name="Text 2"/>
          <p:cNvSpPr/>
          <p:nvPr/>
        </p:nvSpPr>
        <p:spPr>
          <a:xfrm>
            <a:off x="1524191" y="11430000"/>
            <a:ext cx="546591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"We are dedicated to improving our skills and resources to drive innovation and support our customers' success."</a:t>
            </a:r>
            <a:endParaRPr lang="en-US" sz="1600" dirty="0"/>
          </a:p>
        </p:txBody>
      </p:sp>
      <p:sp>
        <p:nvSpPr>
          <p:cNvPr id="5" name="Text 3"/>
          <p:cNvSpPr/>
          <p:nvPr/>
        </p:nvSpPr>
        <p:spPr>
          <a:xfrm>
            <a:off x="22367496" y="1651000"/>
            <a:ext cx="56310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2025</a:t>
            </a:r>
            <a:endParaRPr lang="en-US" sz="1600" dirty="0"/>
          </a:p>
        </p:txBody>
      </p:sp>
      <p:grpSp>
        <p:nvGrpSpPr>
          <p:cNvPr id="59" name="Group 58">
            <a:extLst>
              <a:ext uri="{FF2B5EF4-FFF2-40B4-BE49-F238E27FC236}">
                <a16:creationId xmlns:a16="http://schemas.microsoft.com/office/drawing/2014/main" id="{7451BC38-CC0A-4754-84B2-828B8807DE21}"/>
              </a:ext>
            </a:extLst>
          </p:cNvPr>
          <p:cNvGrpSpPr/>
          <p:nvPr/>
        </p:nvGrpSpPr>
        <p:grpSpPr>
          <a:xfrm>
            <a:off x="9373772" y="5245100"/>
            <a:ext cx="6477810" cy="6718300"/>
            <a:chOff x="9373772" y="5245100"/>
            <a:chExt cx="6477810" cy="6718300"/>
          </a:xfrm>
        </p:grpSpPr>
        <p:sp>
          <p:nvSpPr>
            <p:cNvPr id="6" name="Shape 4"/>
            <p:cNvSpPr/>
            <p:nvPr/>
          </p:nvSpPr>
          <p:spPr>
            <a:xfrm>
              <a:off x="9373772" y="5245100"/>
              <a:ext cx="6477810" cy="6718300"/>
            </a:xfrm>
            <a:prstGeom prst="rect">
              <a:avLst/>
            </a:prstGeom>
            <a:noFill/>
            <a:ln/>
          </p:spPr>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3772" y="5245100"/>
              <a:ext cx="6477810" cy="6718300"/>
            </a:xfrm>
            <a:prstGeom prst="rect">
              <a:avLst/>
            </a:prstGeom>
          </p:spPr>
        </p:pic>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39892" y="6616700"/>
              <a:ext cx="1829029" cy="3225800"/>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57432" y="6934200"/>
              <a:ext cx="1193949" cy="1193800"/>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073359" y="7150100"/>
              <a:ext cx="762095" cy="762000"/>
            </a:xfrm>
            <a:prstGeom prst="rect">
              <a:avLst/>
            </a:prstGeom>
          </p:spPr>
        </p:pic>
        <p:sp>
          <p:nvSpPr>
            <p:cNvPr id="11" name="Text 5"/>
            <p:cNvSpPr/>
            <p:nvPr/>
          </p:nvSpPr>
          <p:spPr>
            <a:xfrm>
              <a:off x="14098762" y="9067800"/>
              <a:ext cx="80443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5D5D5D">
                      <a:alpha val="100000"/>
                    </a:srgbClr>
                  </a:solidFill>
                  <a:latin typeface="Inter Regular" pitchFamily="34" charset="0"/>
                  <a:ea typeface="Inter Regular" pitchFamily="34" charset="-122"/>
                  <a:cs typeface="Inter Regular" pitchFamily="34" charset="-120"/>
                </a:rPr>
                <a:t>Product</a:t>
              </a:r>
              <a:endParaRPr lang="en-US" sz="1600" dirty="0"/>
            </a:p>
          </p:txBody>
        </p:sp>
        <p:sp>
          <p:nvSpPr>
            <p:cNvPr id="12" name="Text 6"/>
            <p:cNvSpPr/>
            <p:nvPr/>
          </p:nvSpPr>
          <p:spPr>
            <a:xfrm>
              <a:off x="14340092" y="7391400"/>
              <a:ext cx="28366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5D5D5D">
                      <a:alpha val="100000"/>
                    </a:srgbClr>
                  </a:solidFill>
                  <a:latin typeface="Inter Regular" pitchFamily="34" charset="0"/>
                  <a:ea typeface="Inter Regular" pitchFamily="34" charset="-122"/>
                  <a:cs typeface="Inter Regular" pitchFamily="34" charset="-120"/>
                </a:rPr>
                <a:t>18</a:t>
              </a:r>
              <a:endParaRPr lang="en-US" sz="1600" dirty="0"/>
            </a:p>
          </p:txBody>
        </p:sp>
        <p:pic>
          <p:nvPicPr>
            <p:cNvPr id="13"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6432" y="10172700"/>
              <a:ext cx="2591124" cy="1270000"/>
            </a:xfrm>
            <a:prstGeom prst="rect">
              <a:avLst/>
            </a:prstGeom>
          </p:spPr>
        </p:pic>
        <p:pic>
          <p:nvPicPr>
            <p:cNvPr id="14" name="Image 5" descr=" "/>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12777797" y="10172700"/>
              <a:ext cx="2591124" cy="1270000"/>
            </a:xfrm>
            <a:prstGeom prst="rect">
              <a:avLst/>
            </a:prstGeom>
          </p:spPr>
        </p:pic>
        <p:pic>
          <p:nvPicPr>
            <p:cNvPr id="15" name="Image 6"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56432" y="6616700"/>
              <a:ext cx="3353219" cy="1447800"/>
            </a:xfrm>
            <a:prstGeom prst="rect">
              <a:avLst/>
            </a:prstGeom>
          </p:spPr>
        </p:pic>
        <p:pic>
          <p:nvPicPr>
            <p:cNvPr id="16" name="Image 7" descr=" "/>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9856432" y="8394700"/>
              <a:ext cx="3353219" cy="1447800"/>
            </a:xfrm>
            <a:prstGeom prst="rect">
              <a:avLst/>
            </a:prstGeom>
          </p:spPr>
        </p:pic>
        <p:pic>
          <p:nvPicPr>
            <p:cNvPr id="17"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320540" y="7086600"/>
              <a:ext cx="508063" cy="508000"/>
            </a:xfrm>
            <a:prstGeom prst="rect">
              <a:avLst/>
            </a:prstGeom>
          </p:spPr>
        </p:pic>
        <p:pic>
          <p:nvPicPr>
            <p:cNvPr id="19" name="Image 10"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460257" y="7226300"/>
              <a:ext cx="228629" cy="228600"/>
            </a:xfrm>
            <a:prstGeom prst="rect">
              <a:avLst/>
            </a:prstGeom>
          </p:spPr>
        </p:pic>
        <p:pic>
          <p:nvPicPr>
            <p:cNvPr id="20" name="Image 11" descr=" "/>
            <p:cNvPicPr>
              <a:picLocks noChangeAspect="1"/>
            </p:cNvPicPr>
            <p:nvPr/>
          </p:nvPicPr>
          <p:blipFill>
            <a:blip r:embed="rId17">
              <a:extLst>
                <a:ext uri="{96DAC541-7B7A-43D3-8B79-37D633B846F1}">
                  <asvg:svgBlip xmlns:asvg="http://schemas.microsoft.com/office/drawing/2016/SVG/main" r:embed="rId21"/>
                </a:ext>
              </a:extLst>
            </a:blip>
            <a:stretch>
              <a:fillRect/>
            </a:stretch>
          </p:blipFill>
          <p:spPr>
            <a:xfrm>
              <a:off x="12320540" y="8864600"/>
              <a:ext cx="508063" cy="508000"/>
            </a:xfrm>
            <a:prstGeom prst="rect">
              <a:avLst/>
            </a:prstGeom>
          </p:spPr>
        </p:pic>
        <p:pic>
          <p:nvPicPr>
            <p:cNvPr id="22" name="Image 13"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472959" y="9004300"/>
              <a:ext cx="203225" cy="228600"/>
            </a:xfrm>
            <a:prstGeom prst="rect">
              <a:avLst/>
            </a:prstGeom>
          </p:spPr>
        </p:pic>
        <p:sp>
          <p:nvSpPr>
            <p:cNvPr id="23" name="Text 7"/>
            <p:cNvSpPr/>
            <p:nvPr/>
          </p:nvSpPr>
          <p:spPr>
            <a:xfrm>
              <a:off x="10237480" y="6997700"/>
              <a:ext cx="117278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Engineering</a:t>
              </a:r>
              <a:endParaRPr lang="en-US" sz="1600" dirty="0"/>
            </a:p>
          </p:txBody>
        </p:sp>
        <p:sp>
          <p:nvSpPr>
            <p:cNvPr id="24" name="Text 8"/>
            <p:cNvSpPr/>
            <p:nvPr/>
          </p:nvSpPr>
          <p:spPr>
            <a:xfrm>
              <a:off x="10237480" y="7302500"/>
              <a:ext cx="41491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919191">
                      <a:alpha val="100000"/>
                    </a:srgbClr>
                  </a:solidFill>
                  <a:latin typeface="Inter Medium" pitchFamily="34" charset="0"/>
                  <a:ea typeface="Inter Medium" pitchFamily="34" charset="-122"/>
                  <a:cs typeface="Inter Medium" pitchFamily="34" charset="-120"/>
                </a:rPr>
                <a:t>40</a:t>
              </a:r>
              <a:endParaRPr lang="en-US" sz="2000" dirty="0"/>
            </a:p>
          </p:txBody>
        </p:sp>
        <p:sp>
          <p:nvSpPr>
            <p:cNvPr id="25" name="Text 9"/>
            <p:cNvSpPr/>
            <p:nvPr/>
          </p:nvSpPr>
          <p:spPr>
            <a:xfrm>
              <a:off x="10237480" y="8775700"/>
              <a:ext cx="81713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Support</a:t>
              </a:r>
              <a:endParaRPr lang="en-US" sz="1600" dirty="0"/>
            </a:p>
          </p:txBody>
        </p:sp>
        <p:sp>
          <p:nvSpPr>
            <p:cNvPr id="26" name="Text 10"/>
            <p:cNvSpPr/>
            <p:nvPr/>
          </p:nvSpPr>
          <p:spPr>
            <a:xfrm>
              <a:off x="10237480" y="9080500"/>
              <a:ext cx="36411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919191">
                      <a:alpha val="100000"/>
                    </a:srgbClr>
                  </a:solidFill>
                  <a:latin typeface="Inter Medium" pitchFamily="34" charset="0"/>
                  <a:ea typeface="Inter Medium" pitchFamily="34" charset="-122"/>
                  <a:cs typeface="Inter Medium" pitchFamily="34" charset="-120"/>
                </a:rPr>
                <a:t>15</a:t>
              </a:r>
              <a:endParaRPr lang="en-US" sz="2000" dirty="0"/>
            </a:p>
          </p:txBody>
        </p:sp>
        <p:sp>
          <p:nvSpPr>
            <p:cNvPr id="27" name="Text 11"/>
            <p:cNvSpPr/>
            <p:nvPr/>
          </p:nvSpPr>
          <p:spPr>
            <a:xfrm>
              <a:off x="9856434" y="5778500"/>
              <a:ext cx="851006" cy="469900"/>
            </a:xfrm>
            <a:prstGeom prst="rect">
              <a:avLst/>
            </a:prstGeom>
            <a:noFill/>
            <a:ln/>
          </p:spPr>
          <p:txBody>
            <a:bodyPr wrap="square" lIns="0" tIns="0" rIns="0" bIns="0" rtlCol="0" anchor="t"/>
            <a:lstStyle/>
            <a:p>
              <a:pPr marL="0" indent="0" algn="l">
                <a:lnSpc>
                  <a:spcPts val="2880"/>
                </a:lnSpc>
                <a:buNone/>
              </a:pPr>
              <a:r>
                <a:rPr lang="en-US" sz="2400" kern="0" spc="-48" dirty="0">
                  <a:solidFill>
                    <a:srgbClr val="000000">
                      <a:alpha val="100000"/>
                    </a:srgbClr>
                  </a:solidFill>
                  <a:latin typeface="Inter Medium" pitchFamily="34" charset="0"/>
                  <a:ea typeface="Inter Medium" pitchFamily="34" charset="-122"/>
                  <a:cs typeface="Inter Medium" pitchFamily="34" charset="-120"/>
                </a:rPr>
                <a:t>2023</a:t>
              </a:r>
              <a:endParaRPr lang="en-US" sz="2400" dirty="0"/>
            </a:p>
          </p:txBody>
        </p:sp>
        <p:sp>
          <p:nvSpPr>
            <p:cNvPr id="28" name="Text 12"/>
            <p:cNvSpPr/>
            <p:nvPr/>
          </p:nvSpPr>
          <p:spPr>
            <a:xfrm>
              <a:off x="10237480" y="10680700"/>
              <a:ext cx="5758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Sales</a:t>
              </a:r>
              <a:endParaRPr lang="en-US" sz="1600" dirty="0"/>
            </a:p>
          </p:txBody>
        </p:sp>
        <p:sp>
          <p:nvSpPr>
            <p:cNvPr id="29" name="Text 13"/>
            <p:cNvSpPr/>
            <p:nvPr/>
          </p:nvSpPr>
          <p:spPr>
            <a:xfrm>
              <a:off x="13158845" y="10680700"/>
              <a:ext cx="3471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HR</a:t>
              </a:r>
              <a:endParaRPr lang="en-US" sz="1600" dirty="0"/>
            </a:p>
          </p:txBody>
        </p:sp>
        <p:sp>
          <p:nvSpPr>
            <p:cNvPr id="30" name="Text 14"/>
            <p:cNvSpPr/>
            <p:nvPr/>
          </p:nvSpPr>
          <p:spPr>
            <a:xfrm>
              <a:off x="11787073" y="10617200"/>
              <a:ext cx="36411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919191">
                      <a:alpha val="100000"/>
                    </a:srgbClr>
                  </a:solidFill>
                  <a:latin typeface="Inter Medium" pitchFamily="34" charset="0"/>
                  <a:ea typeface="Inter Medium" pitchFamily="34" charset="-122"/>
                  <a:cs typeface="Inter Medium" pitchFamily="34" charset="-120"/>
                </a:rPr>
                <a:t>12</a:t>
              </a:r>
              <a:endParaRPr lang="en-US" sz="2000" dirty="0"/>
            </a:p>
          </p:txBody>
        </p:sp>
        <p:sp>
          <p:nvSpPr>
            <p:cNvPr id="31" name="Text 15"/>
            <p:cNvSpPr/>
            <p:nvPr/>
          </p:nvSpPr>
          <p:spPr>
            <a:xfrm>
              <a:off x="14822753" y="10617200"/>
              <a:ext cx="24979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919191">
                      <a:alpha val="100000"/>
                    </a:srgbClr>
                  </a:solidFill>
                  <a:latin typeface="Inter Medium" pitchFamily="34" charset="0"/>
                  <a:ea typeface="Inter Medium" pitchFamily="34" charset="-122"/>
                  <a:cs typeface="Inter Medium" pitchFamily="34" charset="-120"/>
                </a:rPr>
                <a:t>6</a:t>
              </a:r>
              <a:endParaRPr lang="en-US" sz="2000" dirty="0"/>
            </a:p>
          </p:txBody>
        </p:sp>
      </p:grpSp>
      <p:grpSp>
        <p:nvGrpSpPr>
          <p:cNvPr id="58" name="Group 57">
            <a:extLst>
              <a:ext uri="{FF2B5EF4-FFF2-40B4-BE49-F238E27FC236}">
                <a16:creationId xmlns:a16="http://schemas.microsoft.com/office/drawing/2014/main" id="{4E4ECC31-04DC-4AF9-9A48-6EBB507925B9}"/>
              </a:ext>
            </a:extLst>
          </p:cNvPr>
          <p:cNvGrpSpPr/>
          <p:nvPr/>
        </p:nvGrpSpPr>
        <p:grpSpPr>
          <a:xfrm>
            <a:off x="16385048" y="5245100"/>
            <a:ext cx="6477810" cy="6718300"/>
            <a:chOff x="16385048" y="5245100"/>
            <a:chExt cx="6477810" cy="6718300"/>
          </a:xfrm>
        </p:grpSpPr>
        <p:sp>
          <p:nvSpPr>
            <p:cNvPr id="32" name="Shape 16"/>
            <p:cNvSpPr/>
            <p:nvPr/>
          </p:nvSpPr>
          <p:spPr>
            <a:xfrm>
              <a:off x="16385048" y="5245100"/>
              <a:ext cx="6477810" cy="6718300"/>
            </a:xfrm>
            <a:prstGeom prst="rect">
              <a:avLst/>
            </a:prstGeom>
            <a:noFill/>
            <a:ln/>
          </p:spPr>
        </p:sp>
        <p:pic>
          <p:nvPicPr>
            <p:cNvPr id="33" name="Image 14"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385048" y="5245100"/>
              <a:ext cx="6477810" cy="6718300"/>
            </a:xfrm>
            <a:prstGeom prst="rect">
              <a:avLst/>
            </a:prstGeom>
          </p:spPr>
        </p:pic>
        <p:pic>
          <p:nvPicPr>
            <p:cNvPr id="34" name="Image 15"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551169" y="6616700"/>
              <a:ext cx="1829029" cy="3225800"/>
            </a:xfrm>
            <a:prstGeom prst="rect">
              <a:avLst/>
            </a:prstGeom>
          </p:spPr>
        </p:pic>
        <p:sp>
          <p:nvSpPr>
            <p:cNvPr id="35" name="Shape 17"/>
            <p:cNvSpPr/>
            <p:nvPr/>
          </p:nvSpPr>
          <p:spPr>
            <a:xfrm>
              <a:off x="20868708" y="6934200"/>
              <a:ext cx="1193949" cy="1193800"/>
            </a:xfrm>
            <a:prstGeom prst="ellipse">
              <a:avLst/>
            </a:prstGeom>
            <a:solidFill>
              <a:srgbClr val="C22C0C">
                <a:alpha val="100000"/>
              </a:srgbClr>
            </a:solidFill>
            <a:ln/>
          </p:spPr>
        </p:sp>
        <p:sp>
          <p:nvSpPr>
            <p:cNvPr id="36" name="Shape 18"/>
            <p:cNvSpPr/>
            <p:nvPr/>
          </p:nvSpPr>
          <p:spPr>
            <a:xfrm>
              <a:off x="21084635" y="7150100"/>
              <a:ext cx="762095" cy="762000"/>
            </a:xfrm>
            <a:prstGeom prst="ellipse">
              <a:avLst/>
            </a:prstGeom>
            <a:solidFill>
              <a:srgbClr val="FFF5ED">
                <a:alpha val="100000"/>
              </a:srgbClr>
            </a:solidFill>
            <a:ln/>
          </p:spPr>
        </p:sp>
        <p:sp>
          <p:nvSpPr>
            <p:cNvPr id="37" name="Text 19"/>
            <p:cNvSpPr/>
            <p:nvPr/>
          </p:nvSpPr>
          <p:spPr>
            <a:xfrm>
              <a:off x="21110038" y="9067800"/>
              <a:ext cx="80443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Product</a:t>
              </a:r>
              <a:endParaRPr lang="en-US" sz="1600" dirty="0"/>
            </a:p>
          </p:txBody>
        </p:sp>
        <p:sp>
          <p:nvSpPr>
            <p:cNvPr id="38" name="Text 20"/>
            <p:cNvSpPr/>
            <p:nvPr/>
          </p:nvSpPr>
          <p:spPr>
            <a:xfrm>
              <a:off x="21300562" y="7340600"/>
              <a:ext cx="40221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454545">
                      <a:alpha val="100000"/>
                    </a:srgbClr>
                  </a:solidFill>
                  <a:latin typeface="Inter Medium" pitchFamily="34" charset="0"/>
                  <a:ea typeface="Inter Medium" pitchFamily="34" charset="-122"/>
                  <a:cs typeface="Inter Medium" pitchFamily="34" charset="-120"/>
                </a:rPr>
                <a:t>22</a:t>
              </a:r>
              <a:endParaRPr lang="en-US" sz="2000" dirty="0"/>
            </a:p>
          </p:txBody>
        </p:sp>
        <p:pic>
          <p:nvPicPr>
            <p:cNvPr id="39" name="Image 16" descr=" "/>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6867708" y="10172700"/>
              <a:ext cx="2591124" cy="1270000"/>
            </a:xfrm>
            <a:prstGeom prst="rect">
              <a:avLst/>
            </a:prstGeom>
          </p:spPr>
        </p:pic>
        <p:pic>
          <p:nvPicPr>
            <p:cNvPr id="40" name="Image 17" descr=" "/>
            <p:cNvPicPr>
              <a:picLocks noChangeAspect="1"/>
            </p:cNvPicPr>
            <p:nvPr/>
          </p:nvPicPr>
          <p:blipFill>
            <a:blip r:embed="rId28">
              <a:extLst>
                <a:ext uri="{96DAC541-7B7A-43D3-8B79-37D633B846F1}">
                  <asvg:svgBlip xmlns:asvg="http://schemas.microsoft.com/office/drawing/2016/SVG/main" r:embed="rId30"/>
                </a:ext>
              </a:extLst>
            </a:blip>
            <a:stretch>
              <a:fillRect/>
            </a:stretch>
          </p:blipFill>
          <p:spPr>
            <a:xfrm>
              <a:off x="19789073" y="10172700"/>
              <a:ext cx="2591124" cy="1270000"/>
            </a:xfrm>
            <a:prstGeom prst="rect">
              <a:avLst/>
            </a:prstGeom>
          </p:spPr>
        </p:pic>
        <p:pic>
          <p:nvPicPr>
            <p:cNvPr id="41" name="Image 18"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867708" y="6616700"/>
              <a:ext cx="3353219" cy="1447800"/>
            </a:xfrm>
            <a:prstGeom prst="rect">
              <a:avLst/>
            </a:prstGeom>
          </p:spPr>
        </p:pic>
        <p:pic>
          <p:nvPicPr>
            <p:cNvPr id="42" name="Image 19" descr=" "/>
            <p:cNvPicPr>
              <a:picLocks noChangeAspect="1"/>
            </p:cNvPicPr>
            <p:nvPr/>
          </p:nvPicPr>
          <p:blipFill>
            <a:blip r:embed="rId31">
              <a:extLst>
                <a:ext uri="{96DAC541-7B7A-43D3-8B79-37D633B846F1}">
                  <asvg:svgBlip xmlns:asvg="http://schemas.microsoft.com/office/drawing/2016/SVG/main" r:embed="rId33"/>
                </a:ext>
              </a:extLst>
            </a:blip>
            <a:stretch>
              <a:fillRect/>
            </a:stretch>
          </p:blipFill>
          <p:spPr>
            <a:xfrm>
              <a:off x="16867708" y="8394700"/>
              <a:ext cx="3353219" cy="1447800"/>
            </a:xfrm>
            <a:prstGeom prst="rect">
              <a:avLst/>
            </a:prstGeom>
          </p:spPr>
        </p:pic>
        <p:pic>
          <p:nvPicPr>
            <p:cNvPr id="43" name="Image 20" descr=" "/>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331816" y="7086600"/>
              <a:ext cx="508063" cy="508000"/>
            </a:xfrm>
            <a:prstGeom prst="rect">
              <a:avLst/>
            </a:prstGeom>
          </p:spPr>
        </p:pic>
        <p:pic>
          <p:nvPicPr>
            <p:cNvPr id="45" name="Image 22" descr=" "/>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9471534" y="7226300"/>
              <a:ext cx="228629" cy="228600"/>
            </a:xfrm>
            <a:prstGeom prst="rect">
              <a:avLst/>
            </a:prstGeom>
          </p:spPr>
        </p:pic>
        <p:pic>
          <p:nvPicPr>
            <p:cNvPr id="46" name="Image 23" descr=" "/>
            <p:cNvPicPr>
              <a:picLocks noChangeAspect="1"/>
            </p:cNvPicPr>
            <p:nvPr/>
          </p:nvPicPr>
          <p:blipFill>
            <a:blip r:embed="rId34">
              <a:extLst>
                <a:ext uri="{96DAC541-7B7A-43D3-8B79-37D633B846F1}">
                  <asvg:svgBlip xmlns:asvg="http://schemas.microsoft.com/office/drawing/2016/SVG/main" r:embed="rId38"/>
                </a:ext>
              </a:extLst>
            </a:blip>
            <a:stretch>
              <a:fillRect/>
            </a:stretch>
          </p:blipFill>
          <p:spPr>
            <a:xfrm>
              <a:off x="19331816" y="8864600"/>
              <a:ext cx="508063" cy="508000"/>
            </a:xfrm>
            <a:prstGeom prst="rect">
              <a:avLst/>
            </a:prstGeom>
          </p:spPr>
        </p:pic>
        <p:pic>
          <p:nvPicPr>
            <p:cNvPr id="48" name="Image 25" descr=" "/>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9484235" y="9004300"/>
              <a:ext cx="203225" cy="228600"/>
            </a:xfrm>
            <a:prstGeom prst="rect">
              <a:avLst/>
            </a:prstGeom>
          </p:spPr>
        </p:pic>
        <p:sp>
          <p:nvSpPr>
            <p:cNvPr id="49" name="Text 21"/>
            <p:cNvSpPr/>
            <p:nvPr/>
          </p:nvSpPr>
          <p:spPr>
            <a:xfrm>
              <a:off x="17248756" y="6997700"/>
              <a:ext cx="117278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Engineering</a:t>
              </a:r>
              <a:endParaRPr lang="en-US" sz="1600" dirty="0"/>
            </a:p>
          </p:txBody>
        </p:sp>
        <p:sp>
          <p:nvSpPr>
            <p:cNvPr id="50" name="Text 22"/>
            <p:cNvSpPr/>
            <p:nvPr/>
          </p:nvSpPr>
          <p:spPr>
            <a:xfrm>
              <a:off x="17248756" y="7302500"/>
              <a:ext cx="41491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54</a:t>
              </a:r>
              <a:endParaRPr lang="en-US" sz="2000" dirty="0"/>
            </a:p>
          </p:txBody>
        </p:sp>
        <p:sp>
          <p:nvSpPr>
            <p:cNvPr id="51" name="Text 23"/>
            <p:cNvSpPr/>
            <p:nvPr/>
          </p:nvSpPr>
          <p:spPr>
            <a:xfrm>
              <a:off x="17248756" y="8775700"/>
              <a:ext cx="81713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Support</a:t>
              </a:r>
              <a:endParaRPr lang="en-US" sz="1600" dirty="0"/>
            </a:p>
          </p:txBody>
        </p:sp>
        <p:sp>
          <p:nvSpPr>
            <p:cNvPr id="52" name="Text 24"/>
            <p:cNvSpPr/>
            <p:nvPr/>
          </p:nvSpPr>
          <p:spPr>
            <a:xfrm>
              <a:off x="17248756" y="9080500"/>
              <a:ext cx="36411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15</a:t>
              </a:r>
              <a:endParaRPr lang="en-US" sz="2000" dirty="0"/>
            </a:p>
          </p:txBody>
        </p:sp>
        <p:sp>
          <p:nvSpPr>
            <p:cNvPr id="53" name="Text 25"/>
            <p:cNvSpPr/>
            <p:nvPr/>
          </p:nvSpPr>
          <p:spPr>
            <a:xfrm>
              <a:off x="16867711" y="5778500"/>
              <a:ext cx="851006" cy="469900"/>
            </a:xfrm>
            <a:prstGeom prst="rect">
              <a:avLst/>
            </a:prstGeom>
            <a:noFill/>
            <a:ln/>
          </p:spPr>
          <p:txBody>
            <a:bodyPr wrap="square" lIns="0" tIns="0" rIns="0" bIns="0" rtlCol="0" anchor="t"/>
            <a:lstStyle/>
            <a:p>
              <a:pPr marL="0" indent="0" algn="l">
                <a:lnSpc>
                  <a:spcPts val="2880"/>
                </a:lnSpc>
                <a:buNone/>
              </a:pPr>
              <a:r>
                <a:rPr lang="en-US" sz="2400" kern="0" spc="-48" dirty="0">
                  <a:solidFill>
                    <a:srgbClr val="000000">
                      <a:alpha val="100000"/>
                    </a:srgbClr>
                  </a:solidFill>
                  <a:latin typeface="Inter Medium" pitchFamily="34" charset="0"/>
                  <a:ea typeface="Inter Medium" pitchFamily="34" charset="-122"/>
                  <a:cs typeface="Inter Medium" pitchFamily="34" charset="-120"/>
                </a:rPr>
                <a:t>2024</a:t>
              </a:r>
              <a:endParaRPr lang="en-US" sz="2400" dirty="0"/>
            </a:p>
          </p:txBody>
        </p:sp>
        <p:sp>
          <p:nvSpPr>
            <p:cNvPr id="54" name="Text 26"/>
            <p:cNvSpPr/>
            <p:nvPr/>
          </p:nvSpPr>
          <p:spPr>
            <a:xfrm>
              <a:off x="17248756" y="10680700"/>
              <a:ext cx="5758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Sales</a:t>
              </a:r>
              <a:endParaRPr lang="en-US" sz="1600" dirty="0"/>
            </a:p>
          </p:txBody>
        </p:sp>
        <p:sp>
          <p:nvSpPr>
            <p:cNvPr id="55" name="Text 27"/>
            <p:cNvSpPr/>
            <p:nvPr/>
          </p:nvSpPr>
          <p:spPr>
            <a:xfrm>
              <a:off x="20170121" y="10680700"/>
              <a:ext cx="3471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HR</a:t>
              </a:r>
              <a:endParaRPr lang="en-US" sz="1600" dirty="0"/>
            </a:p>
          </p:txBody>
        </p:sp>
        <p:sp>
          <p:nvSpPr>
            <p:cNvPr id="56" name="Text 28"/>
            <p:cNvSpPr/>
            <p:nvPr/>
          </p:nvSpPr>
          <p:spPr>
            <a:xfrm>
              <a:off x="18798350" y="10617200"/>
              <a:ext cx="36411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12</a:t>
              </a:r>
              <a:endParaRPr lang="en-US" sz="2000" dirty="0"/>
            </a:p>
          </p:txBody>
        </p:sp>
        <p:sp>
          <p:nvSpPr>
            <p:cNvPr id="57" name="Text 29"/>
            <p:cNvSpPr/>
            <p:nvPr/>
          </p:nvSpPr>
          <p:spPr>
            <a:xfrm>
              <a:off x="21834029" y="10617200"/>
              <a:ext cx="24979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6</a:t>
              </a:r>
              <a:endParaRPr lang="en-US" sz="20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F9DA658-56A9-420E-82CB-DEA37C651421}"/>
              </a:ext>
            </a:extLst>
          </p:cNvPr>
          <p:cNvGrpSpPr/>
          <p:nvPr/>
        </p:nvGrpSpPr>
        <p:grpSpPr>
          <a:xfrm>
            <a:off x="1702013" y="3543300"/>
            <a:ext cx="11240905" cy="6629400"/>
            <a:chOff x="1702013" y="3543300"/>
            <a:chExt cx="11240905" cy="6629400"/>
          </a:xfrm>
        </p:grpSpPr>
        <p:sp>
          <p:nvSpPr>
            <p:cNvPr id="2" name="Shape 0"/>
            <p:cNvSpPr/>
            <p:nvPr/>
          </p:nvSpPr>
          <p:spPr>
            <a:xfrm>
              <a:off x="1702013" y="3543300"/>
              <a:ext cx="11240905" cy="66294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6851" y="3543300"/>
              <a:ext cx="10631229" cy="662940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64608" y="3860800"/>
              <a:ext cx="12702" cy="60452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8957" y="3860800"/>
              <a:ext cx="12702" cy="6045200"/>
            </a:xfrm>
            <a:prstGeom prst="rect">
              <a:avLst/>
            </a:prstGeom>
          </p:spPr>
        </p:pic>
        <p:pic>
          <p:nvPicPr>
            <p:cNvPr id="6"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8992" y="3860800"/>
              <a:ext cx="12702" cy="6045200"/>
            </a:xfrm>
            <a:prstGeom prst="rect">
              <a:avLst/>
            </a:prstGeom>
          </p:spPr>
        </p:pic>
        <p:pic>
          <p:nvPicPr>
            <p:cNvPr id="7"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6286" y="4616450"/>
              <a:ext cx="10072359" cy="12700"/>
            </a:xfrm>
            <a:prstGeom prst="rect">
              <a:avLst/>
            </a:prstGeom>
          </p:spPr>
        </p:pic>
        <p:pic>
          <p:nvPicPr>
            <p:cNvPr id="8"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6286" y="6013450"/>
              <a:ext cx="10072359" cy="12700"/>
            </a:xfrm>
            <a:prstGeom prst="rect">
              <a:avLst/>
            </a:prstGeom>
          </p:spPr>
        </p:pic>
        <p:pic>
          <p:nvPicPr>
            <p:cNvPr id="9" name="Image 6"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6286" y="7410450"/>
              <a:ext cx="10072359" cy="12700"/>
            </a:xfrm>
            <a:prstGeom prst="rect">
              <a:avLst/>
            </a:prstGeom>
          </p:spPr>
        </p:pic>
        <p:pic>
          <p:nvPicPr>
            <p:cNvPr id="10" name="Image 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6286" y="8807450"/>
              <a:ext cx="10072359" cy="12700"/>
            </a:xfrm>
            <a:prstGeom prst="rect">
              <a:avLst/>
            </a:prstGeom>
          </p:spPr>
        </p:pic>
        <p:sp>
          <p:nvSpPr>
            <p:cNvPr id="11" name="Text 1"/>
            <p:cNvSpPr/>
            <p:nvPr/>
          </p:nvSpPr>
          <p:spPr>
            <a:xfrm>
              <a:off x="2845156" y="3924300"/>
              <a:ext cx="99919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Feature</a:t>
              </a:r>
              <a:endParaRPr lang="en-US" sz="2000" dirty="0"/>
            </a:p>
          </p:txBody>
        </p:sp>
        <p:sp>
          <p:nvSpPr>
            <p:cNvPr id="12" name="Text 2"/>
            <p:cNvSpPr/>
            <p:nvPr/>
          </p:nvSpPr>
          <p:spPr>
            <a:xfrm>
              <a:off x="2743543" y="5130800"/>
              <a:ext cx="120241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Feature A</a:t>
              </a:r>
              <a:endParaRPr lang="en-US" sz="2000" dirty="0"/>
            </a:p>
          </p:txBody>
        </p:sp>
        <p:sp>
          <p:nvSpPr>
            <p:cNvPr id="13" name="Text 3"/>
            <p:cNvSpPr/>
            <p:nvPr/>
          </p:nvSpPr>
          <p:spPr>
            <a:xfrm>
              <a:off x="5626803" y="5130800"/>
              <a:ext cx="58003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72%</a:t>
              </a:r>
              <a:endParaRPr lang="en-US" sz="2000" dirty="0"/>
            </a:p>
          </p:txBody>
        </p:sp>
        <p:sp>
          <p:nvSpPr>
            <p:cNvPr id="14" name="Text 4"/>
            <p:cNvSpPr/>
            <p:nvPr/>
          </p:nvSpPr>
          <p:spPr>
            <a:xfrm>
              <a:off x="5626803" y="6527800"/>
              <a:ext cx="59274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85%</a:t>
              </a:r>
              <a:endParaRPr lang="en-US" sz="2000" dirty="0"/>
            </a:p>
          </p:txBody>
        </p:sp>
        <p:sp>
          <p:nvSpPr>
            <p:cNvPr id="15" name="Text 5"/>
            <p:cNvSpPr/>
            <p:nvPr/>
          </p:nvSpPr>
          <p:spPr>
            <a:xfrm>
              <a:off x="5626803" y="7924800"/>
              <a:ext cx="6054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65%</a:t>
              </a:r>
              <a:endParaRPr lang="en-US" sz="2000" dirty="0"/>
            </a:p>
          </p:txBody>
        </p:sp>
        <p:sp>
          <p:nvSpPr>
            <p:cNvPr id="16" name="Text 6"/>
            <p:cNvSpPr/>
            <p:nvPr/>
          </p:nvSpPr>
          <p:spPr>
            <a:xfrm>
              <a:off x="5626803" y="9321800"/>
              <a:ext cx="6054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59%</a:t>
              </a:r>
              <a:endParaRPr lang="en-US" sz="2000" dirty="0"/>
            </a:p>
          </p:txBody>
        </p:sp>
        <p:sp>
          <p:nvSpPr>
            <p:cNvPr id="17" name="Text 7"/>
            <p:cNvSpPr/>
            <p:nvPr/>
          </p:nvSpPr>
          <p:spPr>
            <a:xfrm>
              <a:off x="8459257" y="5130800"/>
              <a:ext cx="37681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74</a:t>
              </a:r>
              <a:endParaRPr lang="en-US" sz="2000" dirty="0"/>
            </a:p>
          </p:txBody>
        </p:sp>
        <p:sp>
          <p:nvSpPr>
            <p:cNvPr id="18" name="Text 8"/>
            <p:cNvSpPr/>
            <p:nvPr/>
          </p:nvSpPr>
          <p:spPr>
            <a:xfrm>
              <a:off x="11012276" y="5130800"/>
              <a:ext cx="61814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1.4%</a:t>
              </a:r>
              <a:endParaRPr lang="en-US" sz="2000" dirty="0"/>
            </a:p>
          </p:txBody>
        </p:sp>
        <p:sp>
          <p:nvSpPr>
            <p:cNvPr id="19" name="Text 9"/>
            <p:cNvSpPr/>
            <p:nvPr/>
          </p:nvSpPr>
          <p:spPr>
            <a:xfrm>
              <a:off x="8459257" y="6527800"/>
              <a:ext cx="40221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82</a:t>
              </a:r>
              <a:endParaRPr lang="en-US" sz="2000" dirty="0"/>
            </a:p>
          </p:txBody>
        </p:sp>
        <p:sp>
          <p:nvSpPr>
            <p:cNvPr id="20" name="Text 10"/>
            <p:cNvSpPr/>
            <p:nvPr/>
          </p:nvSpPr>
          <p:spPr>
            <a:xfrm>
              <a:off x="11012276" y="6527800"/>
              <a:ext cx="65624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0.9%</a:t>
              </a:r>
              <a:endParaRPr lang="en-US" sz="2000" dirty="0"/>
            </a:p>
          </p:txBody>
        </p:sp>
        <p:sp>
          <p:nvSpPr>
            <p:cNvPr id="21" name="Text 11"/>
            <p:cNvSpPr/>
            <p:nvPr/>
          </p:nvSpPr>
          <p:spPr>
            <a:xfrm>
              <a:off x="8459257" y="7924800"/>
              <a:ext cx="40221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68</a:t>
              </a:r>
              <a:endParaRPr lang="en-US" sz="2000" dirty="0"/>
            </a:p>
          </p:txBody>
        </p:sp>
        <p:sp>
          <p:nvSpPr>
            <p:cNvPr id="22" name="Text 12"/>
            <p:cNvSpPr/>
            <p:nvPr/>
          </p:nvSpPr>
          <p:spPr>
            <a:xfrm>
              <a:off x="11037680" y="7924800"/>
              <a:ext cx="6054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2.1%</a:t>
              </a:r>
              <a:endParaRPr lang="en-US" sz="2000" dirty="0"/>
            </a:p>
          </p:txBody>
        </p:sp>
        <p:sp>
          <p:nvSpPr>
            <p:cNvPr id="23" name="Text 13"/>
            <p:cNvSpPr/>
            <p:nvPr/>
          </p:nvSpPr>
          <p:spPr>
            <a:xfrm>
              <a:off x="8459257" y="9321800"/>
              <a:ext cx="35141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71</a:t>
              </a:r>
              <a:endParaRPr lang="en-US" sz="2000" dirty="0"/>
            </a:p>
          </p:txBody>
        </p:sp>
        <p:sp>
          <p:nvSpPr>
            <p:cNvPr id="24" name="Text 14"/>
            <p:cNvSpPr/>
            <p:nvPr/>
          </p:nvSpPr>
          <p:spPr>
            <a:xfrm>
              <a:off x="11037680" y="9321800"/>
              <a:ext cx="6054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1.8%</a:t>
              </a:r>
              <a:endParaRPr lang="en-US" sz="2000" dirty="0"/>
            </a:p>
          </p:txBody>
        </p:sp>
        <p:sp>
          <p:nvSpPr>
            <p:cNvPr id="25" name="Text 15"/>
            <p:cNvSpPr/>
            <p:nvPr/>
          </p:nvSpPr>
          <p:spPr>
            <a:xfrm>
              <a:off x="2743543" y="6527800"/>
              <a:ext cx="118971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Feature B</a:t>
              </a:r>
              <a:endParaRPr lang="en-US" sz="2000" dirty="0"/>
            </a:p>
          </p:txBody>
        </p:sp>
        <p:sp>
          <p:nvSpPr>
            <p:cNvPr id="26" name="Text 16"/>
            <p:cNvSpPr/>
            <p:nvPr/>
          </p:nvSpPr>
          <p:spPr>
            <a:xfrm>
              <a:off x="2743543" y="7924800"/>
              <a:ext cx="121511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Feature C</a:t>
              </a:r>
              <a:endParaRPr lang="en-US" sz="2000" dirty="0"/>
            </a:p>
          </p:txBody>
        </p:sp>
        <p:sp>
          <p:nvSpPr>
            <p:cNvPr id="27" name="Text 17"/>
            <p:cNvSpPr/>
            <p:nvPr/>
          </p:nvSpPr>
          <p:spPr>
            <a:xfrm>
              <a:off x="2743543" y="9321800"/>
              <a:ext cx="121511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Feature D</a:t>
              </a:r>
              <a:endParaRPr lang="en-US" sz="2000" dirty="0"/>
            </a:p>
          </p:txBody>
        </p:sp>
        <p:sp>
          <p:nvSpPr>
            <p:cNvPr id="28" name="Text 18"/>
            <p:cNvSpPr/>
            <p:nvPr/>
          </p:nvSpPr>
          <p:spPr>
            <a:xfrm>
              <a:off x="5182248" y="3924300"/>
              <a:ext cx="145644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Usage Rate</a:t>
              </a:r>
              <a:endParaRPr lang="en-US" sz="2000" dirty="0"/>
            </a:p>
          </p:txBody>
        </p:sp>
        <p:sp>
          <p:nvSpPr>
            <p:cNvPr id="29" name="Text 19"/>
            <p:cNvSpPr/>
            <p:nvPr/>
          </p:nvSpPr>
          <p:spPr>
            <a:xfrm>
              <a:off x="7976597" y="3924300"/>
              <a:ext cx="134213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NPS Score</a:t>
              </a:r>
              <a:endParaRPr lang="en-US" sz="2000" dirty="0"/>
            </a:p>
          </p:txBody>
        </p:sp>
        <p:sp>
          <p:nvSpPr>
            <p:cNvPr id="30" name="Text 20"/>
            <p:cNvSpPr/>
            <p:nvPr/>
          </p:nvSpPr>
          <p:spPr>
            <a:xfrm>
              <a:off x="10656632" y="3924300"/>
              <a:ext cx="132943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Issue Rate</a:t>
              </a:r>
              <a:endParaRPr lang="en-US" sz="2000" dirty="0"/>
            </a:p>
          </p:txBody>
        </p:sp>
        <p:pic>
          <p:nvPicPr>
            <p:cNvPr id="31" name="Image 8"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02013" y="6019800"/>
              <a:ext cx="11240905" cy="1397000"/>
            </a:xfrm>
            <a:prstGeom prst="rect">
              <a:avLst/>
            </a:prstGeom>
          </p:spPr>
        </p:pic>
        <p:pic>
          <p:nvPicPr>
            <p:cNvPr id="32" name="Image 9"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4608" y="6210300"/>
              <a:ext cx="12702" cy="1016000"/>
            </a:xfrm>
            <a:prstGeom prst="rect">
              <a:avLst/>
            </a:prstGeom>
          </p:spPr>
        </p:pic>
        <p:pic>
          <p:nvPicPr>
            <p:cNvPr id="33" name="Image 10"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8957" y="6210300"/>
              <a:ext cx="12702" cy="1016000"/>
            </a:xfrm>
            <a:prstGeom prst="rect">
              <a:avLst/>
            </a:prstGeom>
          </p:spPr>
        </p:pic>
        <p:pic>
          <p:nvPicPr>
            <p:cNvPr id="34" name="Image 11"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8992" y="6210300"/>
              <a:ext cx="12702" cy="1016000"/>
            </a:xfrm>
            <a:prstGeom prst="rect">
              <a:avLst/>
            </a:prstGeom>
          </p:spPr>
        </p:pic>
        <p:sp>
          <p:nvSpPr>
            <p:cNvPr id="35" name="Text 21"/>
            <p:cNvSpPr/>
            <p:nvPr/>
          </p:nvSpPr>
          <p:spPr>
            <a:xfrm>
              <a:off x="5626803" y="6553200"/>
              <a:ext cx="59274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85%</a:t>
              </a:r>
              <a:endParaRPr lang="en-US" sz="2000" dirty="0"/>
            </a:p>
          </p:txBody>
        </p:sp>
        <p:sp>
          <p:nvSpPr>
            <p:cNvPr id="36" name="Text 22"/>
            <p:cNvSpPr/>
            <p:nvPr/>
          </p:nvSpPr>
          <p:spPr>
            <a:xfrm>
              <a:off x="8459257" y="6553200"/>
              <a:ext cx="40221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82</a:t>
              </a:r>
              <a:endParaRPr lang="en-US" sz="2000" dirty="0"/>
            </a:p>
          </p:txBody>
        </p:sp>
        <p:sp>
          <p:nvSpPr>
            <p:cNvPr id="37" name="Text 23"/>
            <p:cNvSpPr/>
            <p:nvPr/>
          </p:nvSpPr>
          <p:spPr>
            <a:xfrm>
              <a:off x="11012276" y="6553200"/>
              <a:ext cx="65624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0.9%</a:t>
              </a:r>
              <a:endParaRPr lang="en-US" sz="2000" dirty="0"/>
            </a:p>
          </p:txBody>
        </p:sp>
        <p:sp>
          <p:nvSpPr>
            <p:cNvPr id="38" name="Text 24"/>
            <p:cNvSpPr/>
            <p:nvPr/>
          </p:nvSpPr>
          <p:spPr>
            <a:xfrm>
              <a:off x="2743543" y="6553200"/>
              <a:ext cx="118971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Feature B</a:t>
              </a:r>
              <a:endParaRPr lang="en-US" sz="2000" dirty="0"/>
            </a:p>
          </p:txBody>
        </p:sp>
      </p:grpSp>
      <p:sp>
        <p:nvSpPr>
          <p:cNvPr id="39" name="Text 25"/>
          <p:cNvSpPr/>
          <p:nvPr/>
        </p:nvSpPr>
        <p:spPr>
          <a:xfrm>
            <a:off x="1524191" y="1651000"/>
            <a:ext cx="5398175"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Product Performance</a:t>
            </a:r>
            <a:endParaRPr lang="en-US" sz="6000" dirty="0"/>
          </a:p>
        </p:txBody>
      </p:sp>
      <p:sp>
        <p:nvSpPr>
          <p:cNvPr id="40" name="Text 26"/>
          <p:cNvSpPr/>
          <p:nvPr/>
        </p:nvSpPr>
        <p:spPr>
          <a:xfrm>
            <a:off x="1524191" y="11430000"/>
            <a:ext cx="5834263"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"Our commitment to enhancing our capabilities and resources has significantly fueled innovation, leading to remarkable improvements in our customers' success this year."</a:t>
            </a:r>
            <a:endParaRPr lang="en-US" sz="1600" dirty="0"/>
          </a:p>
        </p:txBody>
      </p:sp>
      <p:sp>
        <p:nvSpPr>
          <p:cNvPr id="41" name="Text 27"/>
          <p:cNvSpPr/>
          <p:nvPr/>
        </p:nvSpPr>
        <p:spPr>
          <a:xfrm>
            <a:off x="15025978" y="1651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This slide provides a comprehensive overview of our identity and operations. It showcases our extensive global presence and the diverse distribution of our workforce across various regions. By illustrating these key elements, we lay the groundwork for a deeper understanding of our strategic priorities and objectives as we move towards 2025.</a:t>
            </a:r>
            <a:endParaRPr lang="en-US" sz="1600" dirty="0"/>
          </a:p>
        </p:txBody>
      </p:sp>
      <p:grpSp>
        <p:nvGrpSpPr>
          <p:cNvPr id="46" name="Group 45">
            <a:extLst>
              <a:ext uri="{FF2B5EF4-FFF2-40B4-BE49-F238E27FC236}">
                <a16:creationId xmlns:a16="http://schemas.microsoft.com/office/drawing/2014/main" id="{CAE8C4EA-837B-4DE6-86C1-7E5C353E6B7F}"/>
              </a:ext>
            </a:extLst>
          </p:cNvPr>
          <p:cNvGrpSpPr/>
          <p:nvPr/>
        </p:nvGrpSpPr>
        <p:grpSpPr>
          <a:xfrm>
            <a:off x="15025978" y="3898900"/>
            <a:ext cx="7836879" cy="1511300"/>
            <a:chOff x="15025978" y="3898900"/>
            <a:chExt cx="7836879" cy="1511300"/>
          </a:xfrm>
        </p:grpSpPr>
        <p:pic>
          <p:nvPicPr>
            <p:cNvPr id="42" name="Image 12"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025978" y="3898900"/>
              <a:ext cx="7836879" cy="1511300"/>
            </a:xfrm>
            <a:prstGeom prst="rect">
              <a:avLst/>
            </a:prstGeom>
          </p:spPr>
        </p:pic>
        <p:sp>
          <p:nvSpPr>
            <p:cNvPr id="43" name="Shape 28"/>
            <p:cNvSpPr/>
            <p:nvPr/>
          </p:nvSpPr>
          <p:spPr>
            <a:xfrm>
              <a:off x="15305413" y="4223674"/>
              <a:ext cx="50806" cy="836351"/>
            </a:xfrm>
            <a:prstGeom prst="roundRect">
              <a:avLst>
                <a:gd name="adj" fmla="val 197977"/>
              </a:avLst>
            </a:prstGeom>
            <a:solidFill>
              <a:srgbClr val="F8EFE8">
                <a:alpha val="100000"/>
              </a:srgbClr>
            </a:solidFill>
            <a:ln/>
          </p:spPr>
        </p:sp>
        <p:sp>
          <p:nvSpPr>
            <p:cNvPr id="44" name="Text 29"/>
            <p:cNvSpPr/>
            <p:nvPr/>
          </p:nvSpPr>
          <p:spPr>
            <a:xfrm>
              <a:off x="15864283" y="4191000"/>
              <a:ext cx="6380431" cy="9694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Feature B leads in both usage and user satisfaction, with the highest NPS score of 82 and lowest issue rate indicating strong product-market fit.</a:t>
              </a:r>
              <a:endParaRPr lang="en-US" sz="1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651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Market &amp; Industry Comparison</a:t>
            </a:r>
            <a:endParaRPr lang="en-US" sz="6000" dirty="0"/>
          </a:p>
        </p:txBody>
      </p:sp>
      <p:sp>
        <p:nvSpPr>
          <p:cNvPr id="3" name="Text 1"/>
          <p:cNvSpPr/>
          <p:nvPr/>
        </p:nvSpPr>
        <p:spPr>
          <a:xfrm>
            <a:off x="15025978" y="1651000"/>
            <a:ext cx="790462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Side-by-side comparison of key performance metrics among your company and two competitors. Use brand-colored highlights or icons to show leadership areas.</a:t>
            </a:r>
            <a:endParaRPr lang="en-US" sz="1600" dirty="0"/>
          </a:p>
        </p:txBody>
      </p:sp>
      <p:grpSp>
        <p:nvGrpSpPr>
          <p:cNvPr id="29" name="Group 28">
            <a:extLst>
              <a:ext uri="{FF2B5EF4-FFF2-40B4-BE49-F238E27FC236}">
                <a16:creationId xmlns:a16="http://schemas.microsoft.com/office/drawing/2014/main" id="{FDA09295-B9A4-4ACD-9236-70F2A6C0E04E}"/>
              </a:ext>
            </a:extLst>
          </p:cNvPr>
          <p:cNvGrpSpPr/>
          <p:nvPr/>
        </p:nvGrpSpPr>
        <p:grpSpPr>
          <a:xfrm>
            <a:off x="1524191" y="3683000"/>
            <a:ext cx="21351369" cy="6146800"/>
            <a:chOff x="1524191" y="3683000"/>
            <a:chExt cx="21351369" cy="6146800"/>
          </a:xfrm>
        </p:grpSpPr>
        <p:sp>
          <p:nvSpPr>
            <p:cNvPr id="4" name="Shape 2"/>
            <p:cNvSpPr/>
            <p:nvPr/>
          </p:nvSpPr>
          <p:spPr>
            <a:xfrm>
              <a:off x="1524191" y="3683000"/>
              <a:ext cx="21351369" cy="6146800"/>
            </a:xfrm>
            <a:prstGeom prst="rect">
              <a:avLst/>
            </a:prstGeom>
            <a:noFill/>
            <a:ln/>
          </p:spPr>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3683000"/>
              <a:ext cx="21351369" cy="61468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3683000"/>
              <a:ext cx="21351369" cy="6146800"/>
            </a:xfrm>
            <a:prstGeom prst="rect">
              <a:avLst/>
            </a:prstGeom>
          </p:spPr>
        </p:pic>
        <p:sp>
          <p:nvSpPr>
            <p:cNvPr id="7" name="Shape 3"/>
            <p:cNvSpPr/>
            <p:nvPr/>
          </p:nvSpPr>
          <p:spPr>
            <a:xfrm>
              <a:off x="2540925" y="4787900"/>
              <a:ext cx="3634816" cy="3632200"/>
            </a:xfrm>
            <a:prstGeom prst="ellipse">
              <a:avLst/>
            </a:prstGeom>
            <a:solidFill>
              <a:srgbClr val="FFF5ED">
                <a:alpha val="25000"/>
              </a:srgbClr>
            </a:solidFill>
            <a:ln/>
          </p:spPr>
        </p:sp>
        <p:pic>
          <p:nvPicPr>
            <p:cNvPr id="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7416" y="5334000"/>
              <a:ext cx="2541831" cy="2540000"/>
            </a:xfrm>
            <a:prstGeom prst="rect">
              <a:avLst/>
            </a:prstGeom>
          </p:spPr>
        </p:pic>
        <p:pic>
          <p:nvPicPr>
            <p:cNvPr id="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68693" y="5715000"/>
              <a:ext cx="1779283" cy="1778000"/>
            </a:xfrm>
            <a:prstGeom prst="rect">
              <a:avLst/>
            </a:prstGeom>
          </p:spPr>
        </p:pic>
        <p:pic>
          <p:nvPicPr>
            <p:cNvPr id="1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92511" y="5334000"/>
              <a:ext cx="2541831" cy="2540000"/>
            </a:xfrm>
            <a:prstGeom prst="rect">
              <a:avLst/>
            </a:prstGeom>
          </p:spPr>
        </p:pic>
        <p:pic>
          <p:nvPicPr>
            <p:cNvPr id="11"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757801" y="5334000"/>
              <a:ext cx="2541831" cy="2540000"/>
            </a:xfrm>
            <a:prstGeom prst="rect">
              <a:avLst/>
            </a:prstGeom>
          </p:spPr>
        </p:pic>
        <p:pic>
          <p:nvPicPr>
            <p:cNvPr id="12"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77131" y="5918200"/>
              <a:ext cx="1372590" cy="1371600"/>
            </a:xfrm>
            <a:prstGeom prst="rect">
              <a:avLst/>
            </a:prstGeom>
          </p:spPr>
        </p:pic>
        <p:pic>
          <p:nvPicPr>
            <p:cNvPr id="13"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685563" y="6261100"/>
              <a:ext cx="686295" cy="686209"/>
            </a:xfrm>
            <a:prstGeom prst="rect">
              <a:avLst/>
            </a:prstGeom>
          </p:spPr>
        </p:pic>
        <p:sp>
          <p:nvSpPr>
            <p:cNvPr id="14" name="Text 4"/>
            <p:cNvSpPr/>
            <p:nvPr/>
          </p:nvSpPr>
          <p:spPr>
            <a:xfrm>
              <a:off x="3557660" y="8293100"/>
              <a:ext cx="1143143" cy="625348"/>
            </a:xfrm>
            <a:prstGeom prst="rect">
              <a:avLst/>
            </a:prstGeom>
            <a:noFill/>
            <a:ln/>
          </p:spPr>
          <p:txBody>
            <a:bodyPr wrap="square" lIns="0" tIns="0" rIns="0" bIns="0" rtlCol="0" anchor="t"/>
            <a:lstStyle/>
            <a:p>
              <a:pPr marL="0" indent="0" algn="l">
                <a:lnSpc>
                  <a:spcPts val="6000"/>
                </a:lnSpc>
                <a:buNone/>
              </a:pPr>
              <a:r>
                <a:rPr lang="en-US" sz="6000" dirty="0">
                  <a:latin typeface="Inter Medium" panose="02000503000000020004" pitchFamily="2" charset="0"/>
                  <a:ea typeface="Inter Medium" panose="02000503000000020004" pitchFamily="2" charset="0"/>
                </a:rPr>
                <a:t>78</a:t>
              </a:r>
            </a:p>
          </p:txBody>
        </p:sp>
        <p:sp>
          <p:nvSpPr>
            <p:cNvPr id="17" name="Text 7"/>
            <p:cNvSpPr/>
            <p:nvPr/>
          </p:nvSpPr>
          <p:spPr>
            <a:xfrm>
              <a:off x="4091443" y="6464300"/>
              <a:ext cx="588507" cy="372533"/>
            </a:xfrm>
            <a:prstGeom prst="rect">
              <a:avLst/>
            </a:prstGeom>
            <a:noFill/>
            <a:ln/>
          </p:spPr>
          <p:txBody>
            <a:bodyPr wrap="square" lIns="0" tIns="0" rIns="0" bIns="0" rtlCol="0" anchor="t"/>
            <a:lstStyle/>
            <a:p>
              <a:pPr marL="0" indent="0" algn="l">
                <a:lnSpc>
                  <a:spcPts val="2400"/>
                </a:lnSpc>
                <a:buNone/>
              </a:pPr>
              <a:r>
                <a:rPr lang="en-US"/>
                <a:t>+18%</a:t>
              </a:r>
              <a:endParaRPr lang="en-US" dirty="0"/>
            </a:p>
          </p:txBody>
        </p:sp>
        <p:sp>
          <p:nvSpPr>
            <p:cNvPr id="18" name="Text 8"/>
            <p:cNvSpPr/>
            <p:nvPr/>
          </p:nvSpPr>
          <p:spPr>
            <a:xfrm>
              <a:off x="11996532" y="6464300"/>
              <a:ext cx="588507" cy="372533"/>
            </a:xfrm>
            <a:prstGeom prst="rect">
              <a:avLst/>
            </a:prstGeom>
            <a:noFill/>
            <a:ln/>
          </p:spPr>
          <p:txBody>
            <a:bodyPr wrap="square" lIns="0" tIns="0" rIns="0" bIns="0" rtlCol="0" anchor="t"/>
            <a:lstStyle/>
            <a:p>
              <a:pPr marL="0" indent="0" algn="l">
                <a:lnSpc>
                  <a:spcPts val="2400"/>
                </a:lnSpc>
                <a:buNone/>
              </a:pPr>
              <a:r>
                <a:rPr lang="en-US"/>
                <a:t>+12%</a:t>
              </a:r>
              <a:endParaRPr lang="en-US" dirty="0"/>
            </a:p>
          </p:txBody>
        </p:sp>
        <p:sp>
          <p:nvSpPr>
            <p:cNvPr id="19" name="Text 9"/>
            <p:cNvSpPr/>
            <p:nvPr/>
          </p:nvSpPr>
          <p:spPr>
            <a:xfrm>
              <a:off x="19761822" y="6464300"/>
              <a:ext cx="588507" cy="372533"/>
            </a:xfrm>
            <a:prstGeom prst="rect">
              <a:avLst/>
            </a:prstGeom>
            <a:noFill/>
            <a:ln/>
          </p:spPr>
          <p:txBody>
            <a:bodyPr wrap="square" lIns="0" tIns="0" rIns="0" bIns="0" rtlCol="0" anchor="t"/>
            <a:lstStyle/>
            <a:p>
              <a:pPr marL="0" indent="0" algn="l">
                <a:lnSpc>
                  <a:spcPts val="2400"/>
                </a:lnSpc>
                <a:buNone/>
              </a:pPr>
              <a:r>
                <a:rPr lang="en-US"/>
                <a:t>+10%</a:t>
              </a:r>
              <a:endParaRPr lang="en-US" dirty="0"/>
            </a:p>
          </p:txBody>
        </p:sp>
        <p:sp>
          <p:nvSpPr>
            <p:cNvPr id="20" name="Text 10"/>
            <p:cNvSpPr/>
            <p:nvPr/>
          </p:nvSpPr>
          <p:spPr>
            <a:xfrm>
              <a:off x="4574389" y="8293100"/>
              <a:ext cx="639654" cy="677333"/>
            </a:xfrm>
            <a:prstGeom prst="rect">
              <a:avLst/>
            </a:prstGeom>
            <a:noFill/>
            <a:ln/>
          </p:spPr>
          <p:txBody>
            <a:bodyPr wrap="square" lIns="0" tIns="0" rIns="0" bIns="0" rtlCol="0" anchor="t"/>
            <a:lstStyle/>
            <a:p>
              <a:pPr marL="0" indent="0" algn="l">
                <a:lnSpc>
                  <a:spcPts val="2400"/>
                </a:lnSpc>
                <a:buNone/>
              </a:pPr>
              <a:r>
                <a:rPr lang="en-US"/>
                <a:t>NPS Score</a:t>
              </a:r>
              <a:endParaRPr lang="en-US" dirty="0"/>
            </a:p>
          </p:txBody>
        </p:sp>
        <p:sp>
          <p:nvSpPr>
            <p:cNvPr id="21" name="Text 11"/>
            <p:cNvSpPr/>
            <p:nvPr/>
          </p:nvSpPr>
          <p:spPr>
            <a:xfrm>
              <a:off x="12479477" y="8293100"/>
              <a:ext cx="639653" cy="677333"/>
            </a:xfrm>
            <a:prstGeom prst="rect">
              <a:avLst/>
            </a:prstGeom>
            <a:noFill/>
            <a:ln/>
          </p:spPr>
          <p:txBody>
            <a:bodyPr wrap="square" lIns="0" tIns="0" rIns="0" bIns="0" rtlCol="0" anchor="t"/>
            <a:lstStyle/>
            <a:p>
              <a:pPr marL="0" indent="0" algn="l">
                <a:lnSpc>
                  <a:spcPts val="2400"/>
                </a:lnSpc>
                <a:buNone/>
              </a:pPr>
              <a:r>
                <a:rPr lang="en-US"/>
                <a:t>NPS Score</a:t>
              </a:r>
              <a:endParaRPr lang="en-US" dirty="0"/>
            </a:p>
          </p:txBody>
        </p:sp>
        <p:sp>
          <p:nvSpPr>
            <p:cNvPr id="22" name="Text 12"/>
            <p:cNvSpPr/>
            <p:nvPr/>
          </p:nvSpPr>
          <p:spPr>
            <a:xfrm>
              <a:off x="20244768" y="8293100"/>
              <a:ext cx="639653" cy="677333"/>
            </a:xfrm>
            <a:prstGeom prst="rect">
              <a:avLst/>
            </a:prstGeom>
            <a:noFill/>
            <a:ln/>
          </p:spPr>
          <p:txBody>
            <a:bodyPr wrap="square" lIns="0" tIns="0" rIns="0" bIns="0" rtlCol="0" anchor="t"/>
            <a:lstStyle/>
            <a:p>
              <a:pPr marL="0" indent="0" algn="l">
                <a:lnSpc>
                  <a:spcPts val="2400"/>
                </a:lnSpc>
                <a:buNone/>
              </a:pPr>
              <a:r>
                <a:rPr lang="en-US"/>
                <a:t>NPS Score</a:t>
              </a:r>
              <a:endParaRPr lang="en-US" dirty="0"/>
            </a:p>
          </p:txBody>
        </p:sp>
        <p:sp>
          <p:nvSpPr>
            <p:cNvPr id="23" name="Text 13"/>
            <p:cNvSpPr/>
            <p:nvPr/>
          </p:nvSpPr>
          <p:spPr>
            <a:xfrm>
              <a:off x="3633913" y="4762500"/>
              <a:ext cx="1363304" cy="372533"/>
            </a:xfrm>
            <a:prstGeom prst="rect">
              <a:avLst/>
            </a:prstGeom>
            <a:noFill/>
            <a:ln/>
          </p:spPr>
          <p:txBody>
            <a:bodyPr wrap="square" lIns="0" tIns="0" rIns="0" bIns="0" rtlCol="0" anchor="t"/>
            <a:lstStyle/>
            <a:p>
              <a:pPr marL="0" indent="0" algn="l">
                <a:lnSpc>
                  <a:spcPts val="2400"/>
                </a:lnSpc>
                <a:buNone/>
              </a:pPr>
              <a:r>
                <a:rPr lang="en-US"/>
                <a:t>Our Company</a:t>
              </a:r>
              <a:endParaRPr lang="en-US" dirty="0"/>
            </a:p>
          </p:txBody>
        </p:sp>
        <p:sp>
          <p:nvSpPr>
            <p:cNvPr id="24" name="Text 14"/>
            <p:cNvSpPr/>
            <p:nvPr/>
          </p:nvSpPr>
          <p:spPr>
            <a:xfrm>
              <a:off x="11615254" y="4762500"/>
              <a:ext cx="1325199" cy="372533"/>
            </a:xfrm>
            <a:prstGeom prst="rect">
              <a:avLst/>
            </a:prstGeom>
            <a:noFill/>
            <a:ln/>
          </p:spPr>
          <p:txBody>
            <a:bodyPr wrap="square" lIns="0" tIns="0" rIns="0" bIns="0" rtlCol="0" anchor="t"/>
            <a:lstStyle/>
            <a:p>
              <a:pPr marL="0" indent="0" algn="l">
                <a:lnSpc>
                  <a:spcPts val="2400"/>
                </a:lnSpc>
                <a:buNone/>
              </a:pPr>
              <a:r>
                <a:rPr lang="en-US"/>
                <a:t>Competitor A</a:t>
              </a:r>
              <a:endParaRPr lang="en-US" dirty="0"/>
            </a:p>
          </p:txBody>
        </p:sp>
        <p:sp>
          <p:nvSpPr>
            <p:cNvPr id="25" name="Text 15"/>
            <p:cNvSpPr/>
            <p:nvPr/>
          </p:nvSpPr>
          <p:spPr>
            <a:xfrm>
              <a:off x="19380545" y="4762500"/>
              <a:ext cx="1312497" cy="372533"/>
            </a:xfrm>
            <a:prstGeom prst="rect">
              <a:avLst/>
            </a:prstGeom>
            <a:noFill/>
            <a:ln/>
          </p:spPr>
          <p:txBody>
            <a:bodyPr wrap="square" lIns="0" tIns="0" rIns="0" bIns="0" rtlCol="0" anchor="t"/>
            <a:lstStyle/>
            <a:p>
              <a:pPr marL="0" indent="0" algn="l">
                <a:lnSpc>
                  <a:spcPts val="2400"/>
                </a:lnSpc>
                <a:buNone/>
              </a:pPr>
              <a:r>
                <a:rPr lang="en-US"/>
                <a:t>Competitor B</a:t>
              </a:r>
              <a:endParaRPr lang="en-US" dirty="0"/>
            </a:p>
          </p:txBody>
        </p:sp>
      </p:grpSp>
      <p:sp>
        <p:nvSpPr>
          <p:cNvPr id="26" name="Text 16"/>
          <p:cNvSpPr/>
          <p:nvPr/>
        </p:nvSpPr>
        <p:spPr>
          <a:xfrm>
            <a:off x="1524191" y="10807700"/>
            <a:ext cx="7917323"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We are excited to share that we lead in revenue growth, outpacing our competitors. Our Net Promoter Score (NPS) is an impressive 78, highlighting our commitment to customer satisfaction and loyalty. This achievement reflects our dedication to delivering exceptional value and service.</a:t>
            </a:r>
            <a:endParaRPr lang="en-US" sz="1600" dirty="0"/>
          </a:p>
        </p:txBody>
      </p:sp>
      <p:sp>
        <p:nvSpPr>
          <p:cNvPr id="27" name="Text 17"/>
          <p:cNvSpPr/>
          <p:nvPr/>
        </p:nvSpPr>
        <p:spPr>
          <a:xfrm>
            <a:off x="17718715" y="10807700"/>
            <a:ext cx="522458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“Our strong growth and high NPS reflect a clear market edge driven by customer trust and product quality.”</a:t>
            </a:r>
            <a:endParaRPr lang="en-US" sz="1600" dirty="0"/>
          </a:p>
        </p:txBody>
      </p:sp>
      <p:sp>
        <p:nvSpPr>
          <p:cNvPr id="30" name="Text 4">
            <a:extLst>
              <a:ext uri="{FF2B5EF4-FFF2-40B4-BE49-F238E27FC236}">
                <a16:creationId xmlns:a16="http://schemas.microsoft.com/office/drawing/2014/main" id="{B07C1CFA-8D78-4879-A40E-C9183583B177}"/>
              </a:ext>
            </a:extLst>
          </p:cNvPr>
          <p:cNvSpPr/>
          <p:nvPr/>
        </p:nvSpPr>
        <p:spPr>
          <a:xfrm>
            <a:off x="11517779" y="8299365"/>
            <a:ext cx="1143143" cy="625348"/>
          </a:xfrm>
          <a:prstGeom prst="rect">
            <a:avLst/>
          </a:prstGeom>
          <a:noFill/>
          <a:ln/>
        </p:spPr>
        <p:txBody>
          <a:bodyPr wrap="square" lIns="0" tIns="0" rIns="0" bIns="0" rtlCol="0" anchor="t"/>
          <a:lstStyle/>
          <a:p>
            <a:pPr marL="0" indent="0" algn="l">
              <a:lnSpc>
                <a:spcPts val="6000"/>
              </a:lnSpc>
              <a:buNone/>
            </a:pPr>
            <a:r>
              <a:rPr lang="en-US" sz="6000" dirty="0">
                <a:latin typeface="Inter Medium" panose="02000503000000020004" pitchFamily="2" charset="0"/>
                <a:ea typeface="Inter Medium" panose="02000503000000020004" pitchFamily="2" charset="0"/>
              </a:rPr>
              <a:t>73</a:t>
            </a:r>
          </a:p>
        </p:txBody>
      </p:sp>
      <p:sp>
        <p:nvSpPr>
          <p:cNvPr id="31" name="Text 4">
            <a:extLst>
              <a:ext uri="{FF2B5EF4-FFF2-40B4-BE49-F238E27FC236}">
                <a16:creationId xmlns:a16="http://schemas.microsoft.com/office/drawing/2014/main" id="{BBCFC2AA-F45B-43FE-9010-161F4C9675D3}"/>
              </a:ext>
            </a:extLst>
          </p:cNvPr>
          <p:cNvSpPr/>
          <p:nvPr/>
        </p:nvSpPr>
        <p:spPr>
          <a:xfrm>
            <a:off x="19228715" y="8293100"/>
            <a:ext cx="1143143" cy="625348"/>
          </a:xfrm>
          <a:prstGeom prst="rect">
            <a:avLst/>
          </a:prstGeom>
          <a:noFill/>
          <a:ln/>
        </p:spPr>
        <p:txBody>
          <a:bodyPr wrap="square" lIns="0" tIns="0" rIns="0" bIns="0" rtlCol="0" anchor="t"/>
          <a:lstStyle/>
          <a:p>
            <a:pPr marL="0" indent="0" algn="l">
              <a:lnSpc>
                <a:spcPts val="6000"/>
              </a:lnSpc>
              <a:buNone/>
            </a:pPr>
            <a:r>
              <a:rPr lang="en-US" sz="6000" dirty="0">
                <a:latin typeface="Inter Medium" panose="02000503000000020004" pitchFamily="2" charset="0"/>
                <a:ea typeface="Inter Medium" panose="02000503000000020004" pitchFamily="2" charset="0"/>
              </a:rPr>
              <a:t>69</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1524191" y="7632700"/>
            <a:ext cx="21338667" cy="6184900"/>
          </a:xfrm>
          <a:prstGeom prst="rect">
            <a:avLst/>
          </a:prstGeom>
          <a:noFill/>
          <a:ln/>
        </p:spPr>
      </p:sp>
      <p:graphicFrame>
        <p:nvGraphicFramePr>
          <p:cNvPr id="17" name="Chart 16">
            <a:extLst>
              <a:ext uri="{FF2B5EF4-FFF2-40B4-BE49-F238E27FC236}">
                <a16:creationId xmlns:a16="http://schemas.microsoft.com/office/drawing/2014/main" id="{11C50EE5-EC08-49D2-AC4D-C146EBBBEF0D}"/>
              </a:ext>
            </a:extLst>
          </p:cNvPr>
          <p:cNvGraphicFramePr/>
          <p:nvPr>
            <p:extLst>
              <p:ext uri="{D42A27DB-BD31-4B8C-83A1-F6EECF244321}">
                <p14:modId xmlns:p14="http://schemas.microsoft.com/office/powerpoint/2010/main" val="1656762203"/>
              </p:ext>
            </p:extLst>
          </p:nvPr>
        </p:nvGraphicFramePr>
        <p:xfrm>
          <a:off x="1524191" y="6273448"/>
          <a:ext cx="21338667" cy="754415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4"/>
          <p:cNvSpPr/>
          <p:nvPr/>
        </p:nvSpPr>
        <p:spPr>
          <a:xfrm>
            <a:off x="4991724" y="8623300"/>
            <a:ext cx="1354836"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Regular" pitchFamily="34" charset="0"/>
                <a:ea typeface="Inter Regular" pitchFamily="34" charset="-122"/>
                <a:cs typeface="Inter Regular" pitchFamily="34" charset="-120"/>
              </a:rPr>
              <a:t>Positive Feedback</a:t>
            </a:r>
            <a:endParaRPr lang="en-US" sz="2000" dirty="0"/>
          </a:p>
        </p:txBody>
      </p:sp>
      <p:sp>
        <p:nvSpPr>
          <p:cNvPr id="7" name="Text 5"/>
          <p:cNvSpPr/>
          <p:nvPr/>
        </p:nvSpPr>
        <p:spPr>
          <a:xfrm>
            <a:off x="12104613" y="10596033"/>
            <a:ext cx="1354836"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989898">
                    <a:alpha val="100000"/>
                  </a:srgbClr>
                </a:solidFill>
                <a:latin typeface="Inter Regular" pitchFamily="34" charset="0"/>
                <a:ea typeface="Inter Regular" pitchFamily="34" charset="-122"/>
                <a:cs typeface="Inter Regular" pitchFamily="34" charset="-120"/>
              </a:rPr>
              <a:t>Neutral Feedback</a:t>
            </a:r>
            <a:endParaRPr lang="en-US" sz="2000" dirty="0"/>
          </a:p>
        </p:txBody>
      </p:sp>
      <p:sp>
        <p:nvSpPr>
          <p:cNvPr id="8" name="Text 6"/>
          <p:cNvSpPr/>
          <p:nvPr/>
        </p:nvSpPr>
        <p:spPr>
          <a:xfrm>
            <a:off x="19217502" y="11993033"/>
            <a:ext cx="1354836"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656565">
                    <a:alpha val="100000"/>
                  </a:srgbClr>
                </a:solidFill>
                <a:latin typeface="Inter Regular" pitchFamily="34" charset="0"/>
                <a:ea typeface="Inter Regular" pitchFamily="34" charset="-122"/>
                <a:cs typeface="Inter Regular" pitchFamily="34" charset="-120"/>
              </a:rPr>
              <a:t>Negative Feedback</a:t>
            </a:r>
            <a:endParaRPr lang="en-US" sz="2000" dirty="0"/>
          </a:p>
        </p:txBody>
      </p:sp>
      <p:sp>
        <p:nvSpPr>
          <p:cNvPr id="9" name="Text 7"/>
          <p:cNvSpPr/>
          <p:nvPr/>
        </p:nvSpPr>
        <p:spPr>
          <a:xfrm>
            <a:off x="2286286" y="8394700"/>
            <a:ext cx="2870559" cy="1625600"/>
          </a:xfrm>
          <a:prstGeom prst="rect">
            <a:avLst/>
          </a:prstGeom>
          <a:noFill/>
          <a:ln/>
        </p:spPr>
        <p:txBody>
          <a:bodyPr wrap="square" lIns="0" tIns="0" rIns="0" bIns="0" rtlCol="0" anchor="t"/>
          <a:lstStyle/>
          <a:p>
            <a:pPr marL="0" indent="0" algn="l">
              <a:lnSpc>
                <a:spcPts val="9600"/>
              </a:lnSpc>
              <a:buNone/>
            </a:pPr>
            <a:r>
              <a:rPr lang="en-US" sz="9600" kern="0" spc="-384" dirty="0">
                <a:solidFill>
                  <a:srgbClr val="FFFFFF">
                    <a:alpha val="100000"/>
                  </a:srgbClr>
                </a:solidFill>
                <a:latin typeface="IBM Plex Serif Light" pitchFamily="34" charset="0"/>
                <a:ea typeface="IBM Plex Serif Light" pitchFamily="34" charset="-122"/>
                <a:cs typeface="IBM Plex Serif Light" pitchFamily="34" charset="-120"/>
              </a:rPr>
              <a:t>68%</a:t>
            </a:r>
            <a:endParaRPr lang="en-US" sz="9600" dirty="0"/>
          </a:p>
        </p:txBody>
      </p:sp>
      <p:sp>
        <p:nvSpPr>
          <p:cNvPr id="10" name="Text 8"/>
          <p:cNvSpPr/>
          <p:nvPr/>
        </p:nvSpPr>
        <p:spPr>
          <a:xfrm>
            <a:off x="9399175" y="10367433"/>
            <a:ext cx="2870559" cy="1625600"/>
          </a:xfrm>
          <a:prstGeom prst="rect">
            <a:avLst/>
          </a:prstGeom>
          <a:noFill/>
          <a:ln/>
        </p:spPr>
        <p:txBody>
          <a:bodyPr wrap="square" lIns="0" tIns="0" rIns="0" bIns="0" rtlCol="0" anchor="t"/>
          <a:lstStyle/>
          <a:p>
            <a:pPr marL="0" indent="0" algn="l">
              <a:lnSpc>
                <a:spcPts val="9600"/>
              </a:lnSpc>
              <a:buNone/>
            </a:pPr>
            <a:r>
              <a:rPr lang="en-US" sz="9600" kern="0" spc="-384" dirty="0">
                <a:solidFill>
                  <a:srgbClr val="989898">
                    <a:alpha val="100000"/>
                  </a:srgbClr>
                </a:solidFill>
                <a:latin typeface="IBM Plex Serif Light" pitchFamily="34" charset="0"/>
                <a:ea typeface="IBM Plex Serif Light" pitchFamily="34" charset="-122"/>
                <a:cs typeface="IBM Plex Serif Light" pitchFamily="34" charset="-120"/>
              </a:rPr>
              <a:t>22%</a:t>
            </a:r>
            <a:endParaRPr lang="en-US" sz="9600" dirty="0"/>
          </a:p>
        </p:txBody>
      </p:sp>
      <p:sp>
        <p:nvSpPr>
          <p:cNvPr id="11" name="Text 9"/>
          <p:cNvSpPr/>
          <p:nvPr/>
        </p:nvSpPr>
        <p:spPr>
          <a:xfrm>
            <a:off x="16512064" y="11764433"/>
            <a:ext cx="2870559" cy="1625600"/>
          </a:xfrm>
          <a:prstGeom prst="rect">
            <a:avLst/>
          </a:prstGeom>
          <a:noFill/>
          <a:ln/>
        </p:spPr>
        <p:txBody>
          <a:bodyPr wrap="square" lIns="0" tIns="0" rIns="0" bIns="0" rtlCol="0" anchor="t"/>
          <a:lstStyle/>
          <a:p>
            <a:pPr marL="0" indent="0" algn="l">
              <a:lnSpc>
                <a:spcPts val="9600"/>
              </a:lnSpc>
              <a:buNone/>
            </a:pPr>
            <a:r>
              <a:rPr lang="en-US" sz="9600" kern="0" spc="-384" dirty="0">
                <a:solidFill>
                  <a:srgbClr val="656565">
                    <a:alpha val="100000"/>
                  </a:srgbClr>
                </a:solidFill>
                <a:latin typeface="IBM Plex Serif Light" pitchFamily="34" charset="0"/>
                <a:ea typeface="IBM Plex Serif Light" pitchFamily="34" charset="-122"/>
                <a:cs typeface="IBM Plex Serif Light" pitchFamily="34" charset="-120"/>
              </a:rPr>
              <a:t>10%</a:t>
            </a:r>
            <a:endParaRPr lang="en-US" sz="9600" dirty="0"/>
          </a:p>
        </p:txBody>
      </p:sp>
      <p:sp>
        <p:nvSpPr>
          <p:cNvPr id="12" name="Text 10"/>
          <p:cNvSpPr/>
          <p:nvPr/>
        </p:nvSpPr>
        <p:spPr>
          <a:xfrm>
            <a:off x="1524191" y="1651000"/>
            <a:ext cx="362842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6F6F6">
                    <a:alpha val="100000"/>
                  </a:srgbClr>
                </a:solidFill>
                <a:latin typeface="Inter Medium" pitchFamily="34" charset="0"/>
                <a:ea typeface="Inter Medium" pitchFamily="34" charset="-122"/>
                <a:cs typeface="Inter Medium" pitchFamily="34" charset="-120"/>
              </a:rPr>
              <a:t>Customer Feedback Summary</a:t>
            </a:r>
            <a:endParaRPr lang="en-US" sz="2000" dirty="0"/>
          </a:p>
        </p:txBody>
      </p:sp>
      <p:sp>
        <p:nvSpPr>
          <p:cNvPr id="13" name="Text 11"/>
          <p:cNvSpPr/>
          <p:nvPr/>
        </p:nvSpPr>
        <p:spPr>
          <a:xfrm>
            <a:off x="1524191" y="3822700"/>
            <a:ext cx="21592699"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95E1E">
                    <a:alpha val="100000"/>
                  </a:srgbClr>
                </a:solidFill>
                <a:latin typeface="Inter Medium" pitchFamily="34" charset="0"/>
                <a:ea typeface="Inter Medium" pitchFamily="34" charset="-122"/>
                <a:cs typeface="Inter Medium" pitchFamily="34" charset="-120"/>
              </a:rPr>
              <a:t>“Love the new dashboard.”,</a:t>
            </a:r>
            <a:r>
              <a:rPr lang="en-US" sz="6000" kern="0" spc="-240" dirty="0">
                <a:solidFill>
                  <a:srgbClr val="F6F6F6">
                    <a:alpha val="100000"/>
                  </a:srgbClr>
                </a:solidFill>
                <a:latin typeface="Inter Medium" pitchFamily="34" charset="0"/>
                <a:ea typeface="Inter Medium" pitchFamily="34" charset="-122"/>
                <a:cs typeface="Inter Medium" pitchFamily="34" charset="-120"/>
              </a:rPr>
              <a:t> </a:t>
            </a:r>
            <a:r>
              <a:rPr lang="en-US" sz="6000" kern="0" spc="-240" dirty="0">
                <a:solidFill>
                  <a:srgbClr val="B0B0B0">
                    <a:alpha val="100000"/>
                  </a:srgbClr>
                </a:solidFill>
                <a:latin typeface="Inter Medium" pitchFamily="34" charset="0"/>
                <a:ea typeface="Inter Medium" pitchFamily="34" charset="-122"/>
                <a:cs typeface="Inter Medium" pitchFamily="34" charset="-120"/>
              </a:rPr>
              <a:t>“Mobile performance needs work.”, </a:t>
            </a:r>
            <a:r>
              <a:rPr lang="en-US" sz="6000" kern="0" spc="-240" dirty="0">
                <a:solidFill>
                  <a:srgbClr val="888888">
                    <a:alpha val="100000"/>
                  </a:srgbClr>
                </a:solidFill>
                <a:latin typeface="Inter Medium" pitchFamily="34" charset="0"/>
                <a:ea typeface="Inter Medium" pitchFamily="34" charset="-122"/>
                <a:cs typeface="Inter Medium" pitchFamily="34" charset="-120"/>
              </a:rPr>
              <a:t>“Support was quick and helpful.”, </a:t>
            </a:r>
            <a:r>
              <a:rPr lang="en-US" sz="6000" kern="0" spc="-240" dirty="0">
                <a:solidFill>
                  <a:srgbClr val="6D6D6D">
                    <a:alpha val="100000"/>
                  </a:srgbClr>
                </a:solidFill>
                <a:latin typeface="Inter Medium" pitchFamily="34" charset="0"/>
                <a:ea typeface="Inter Medium" pitchFamily="34" charset="-122"/>
                <a:cs typeface="Inter Medium" pitchFamily="34" charset="-120"/>
              </a:rPr>
              <a:t>“Would love more analytics options.”</a:t>
            </a:r>
            <a:endParaRPr lang="en-US" sz="6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DC921A-FB47-4D1A-8F9F-33F1F9E4D7C6}"/>
              </a:ext>
            </a:extLst>
          </p:cNvPr>
          <p:cNvGrpSpPr/>
          <p:nvPr/>
        </p:nvGrpSpPr>
        <p:grpSpPr>
          <a:xfrm>
            <a:off x="16524765" y="4191000"/>
            <a:ext cx="6338092" cy="1295400"/>
            <a:chOff x="16524765" y="4191000"/>
            <a:chExt cx="6338092" cy="1295400"/>
          </a:xfrm>
        </p:grpSpPr>
        <p:sp>
          <p:nvSpPr>
            <p:cNvPr id="2" name="Shape 0"/>
            <p:cNvSpPr/>
            <p:nvPr/>
          </p:nvSpPr>
          <p:spPr>
            <a:xfrm>
              <a:off x="16524765" y="4191000"/>
              <a:ext cx="6338092" cy="12954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24765" y="4191000"/>
              <a:ext cx="6338092" cy="1295400"/>
            </a:xfrm>
            <a:prstGeom prst="rect">
              <a:avLst/>
            </a:prstGeom>
          </p:spPr>
        </p:pic>
        <p:sp>
          <p:nvSpPr>
            <p:cNvPr id="4" name="Text 1"/>
            <p:cNvSpPr/>
            <p:nvPr/>
          </p:nvSpPr>
          <p:spPr>
            <a:xfrm>
              <a:off x="17350369" y="45720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30% increase in renewable energy use reflects ongoing investment in sustainable operations</a:t>
              </a:r>
              <a:endParaRPr lang="en-US" sz="1600" dirty="0"/>
            </a:p>
          </p:txBody>
        </p:sp>
        <p:sp>
          <p:nvSpPr>
            <p:cNvPr id="5" name="Shape 2"/>
            <p:cNvSpPr/>
            <p:nvPr/>
          </p:nvSpPr>
          <p:spPr>
            <a:xfrm>
              <a:off x="16943918" y="4572000"/>
              <a:ext cx="304838" cy="304800"/>
            </a:xfrm>
            <a:prstGeom prst="rect">
              <a:avLst/>
            </a:prstGeom>
            <a:noFill/>
            <a:ln/>
          </p:spPr>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69321" y="4597400"/>
              <a:ext cx="254032" cy="254000"/>
            </a:xfrm>
            <a:prstGeom prst="rect">
              <a:avLst/>
            </a:prstGeom>
          </p:spPr>
        </p:pic>
      </p:grpSp>
      <p:grpSp>
        <p:nvGrpSpPr>
          <p:cNvPr id="46" name="Group 45">
            <a:extLst>
              <a:ext uri="{FF2B5EF4-FFF2-40B4-BE49-F238E27FC236}">
                <a16:creationId xmlns:a16="http://schemas.microsoft.com/office/drawing/2014/main" id="{DA666BEE-AC44-430D-A438-0A74443F645A}"/>
              </a:ext>
            </a:extLst>
          </p:cNvPr>
          <p:cNvGrpSpPr/>
          <p:nvPr/>
        </p:nvGrpSpPr>
        <p:grpSpPr>
          <a:xfrm>
            <a:off x="16524765" y="6007100"/>
            <a:ext cx="6338092" cy="1295400"/>
            <a:chOff x="16524765" y="6007100"/>
            <a:chExt cx="6338092" cy="1295400"/>
          </a:xfrm>
        </p:grpSpPr>
        <p:sp>
          <p:nvSpPr>
            <p:cNvPr id="7" name="Shape 3"/>
            <p:cNvSpPr/>
            <p:nvPr/>
          </p:nvSpPr>
          <p:spPr>
            <a:xfrm>
              <a:off x="16524765" y="6007100"/>
              <a:ext cx="6338092" cy="1295400"/>
            </a:xfrm>
            <a:prstGeom prst="rect">
              <a:avLst/>
            </a:prstGeom>
            <a:noFill/>
            <a:ln/>
          </p:spPr>
        </p:sp>
        <p:pic>
          <p:nvPicPr>
            <p:cNvPr id="8" name="Image 2" descr=" "/>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6524765" y="6007100"/>
              <a:ext cx="6338092" cy="1295400"/>
            </a:xfrm>
            <a:prstGeom prst="rect">
              <a:avLst/>
            </a:prstGeom>
          </p:spPr>
        </p:pic>
        <p:sp>
          <p:nvSpPr>
            <p:cNvPr id="9" name="Text 4"/>
            <p:cNvSpPr/>
            <p:nvPr/>
          </p:nvSpPr>
          <p:spPr>
            <a:xfrm>
              <a:off x="17350369" y="63881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Continued progress in diversity and inclusion, with a growing share of women in the workforce</a:t>
              </a:r>
              <a:endParaRPr lang="en-US" sz="1600" dirty="0"/>
            </a:p>
          </p:txBody>
        </p:sp>
        <p:sp>
          <p:nvSpPr>
            <p:cNvPr id="10" name="Shape 5"/>
            <p:cNvSpPr/>
            <p:nvPr/>
          </p:nvSpPr>
          <p:spPr>
            <a:xfrm>
              <a:off x="16943918" y="6388100"/>
              <a:ext cx="304838" cy="304800"/>
            </a:xfrm>
            <a:prstGeom prst="rect">
              <a:avLst/>
            </a:prstGeom>
            <a:noFill/>
            <a:ln/>
          </p:spPr>
        </p:sp>
        <p:pic>
          <p:nvPicPr>
            <p:cNvPr id="11"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69321" y="6413500"/>
              <a:ext cx="254032" cy="254000"/>
            </a:xfrm>
            <a:prstGeom prst="rect">
              <a:avLst/>
            </a:prstGeom>
          </p:spPr>
        </p:pic>
      </p:grpSp>
      <p:grpSp>
        <p:nvGrpSpPr>
          <p:cNvPr id="45" name="Group 44">
            <a:extLst>
              <a:ext uri="{FF2B5EF4-FFF2-40B4-BE49-F238E27FC236}">
                <a16:creationId xmlns:a16="http://schemas.microsoft.com/office/drawing/2014/main" id="{1DCEBA1C-91A3-410B-BD22-D6AC0EBF5BEB}"/>
              </a:ext>
            </a:extLst>
          </p:cNvPr>
          <p:cNvGrpSpPr/>
          <p:nvPr/>
        </p:nvGrpSpPr>
        <p:grpSpPr>
          <a:xfrm>
            <a:off x="16524765" y="7823200"/>
            <a:ext cx="6338092" cy="1295400"/>
            <a:chOff x="16524765" y="7823200"/>
            <a:chExt cx="6338092" cy="1295400"/>
          </a:xfrm>
        </p:grpSpPr>
        <p:sp>
          <p:nvSpPr>
            <p:cNvPr id="12" name="Shape 6"/>
            <p:cNvSpPr/>
            <p:nvPr/>
          </p:nvSpPr>
          <p:spPr>
            <a:xfrm>
              <a:off x="16524765" y="7823200"/>
              <a:ext cx="6338092" cy="1295400"/>
            </a:xfrm>
            <a:prstGeom prst="rect">
              <a:avLst/>
            </a:prstGeom>
            <a:noFill/>
            <a:ln/>
          </p:spPr>
        </p:sp>
        <p:pic>
          <p:nvPicPr>
            <p:cNvPr id="13" name="Image 4" descr=" "/>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16524765" y="7823200"/>
              <a:ext cx="6338092" cy="1295400"/>
            </a:xfrm>
            <a:prstGeom prst="rect">
              <a:avLst/>
            </a:prstGeom>
          </p:spPr>
        </p:pic>
        <p:sp>
          <p:nvSpPr>
            <p:cNvPr id="14" name="Text 7"/>
            <p:cNvSpPr/>
            <p:nvPr/>
          </p:nvSpPr>
          <p:spPr>
            <a:xfrm>
              <a:off x="17350369" y="82042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Strong commitment to community through donations and volunteer programs</a:t>
              </a:r>
              <a:endParaRPr lang="en-US" sz="1600" dirty="0"/>
            </a:p>
          </p:txBody>
        </p:sp>
        <p:sp>
          <p:nvSpPr>
            <p:cNvPr id="15" name="Shape 8"/>
            <p:cNvSpPr/>
            <p:nvPr/>
          </p:nvSpPr>
          <p:spPr>
            <a:xfrm>
              <a:off x="16943918" y="8204200"/>
              <a:ext cx="304838" cy="304800"/>
            </a:xfrm>
            <a:prstGeom prst="rect">
              <a:avLst/>
            </a:prstGeom>
            <a:noFill/>
            <a:ln/>
          </p:spPr>
        </p:sp>
        <p:pic>
          <p:nvPicPr>
            <p:cNvPr id="16" name="Image 5"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69321" y="8229600"/>
              <a:ext cx="254032" cy="254000"/>
            </a:xfrm>
            <a:prstGeom prst="rect">
              <a:avLst/>
            </a:prstGeom>
          </p:spPr>
        </p:pic>
      </p:grpSp>
      <p:grpSp>
        <p:nvGrpSpPr>
          <p:cNvPr id="44" name="Group 43">
            <a:extLst>
              <a:ext uri="{FF2B5EF4-FFF2-40B4-BE49-F238E27FC236}">
                <a16:creationId xmlns:a16="http://schemas.microsoft.com/office/drawing/2014/main" id="{49519053-DF81-44EE-85CD-A3D91DCE7F17}"/>
              </a:ext>
            </a:extLst>
          </p:cNvPr>
          <p:cNvGrpSpPr/>
          <p:nvPr/>
        </p:nvGrpSpPr>
        <p:grpSpPr>
          <a:xfrm>
            <a:off x="1524191" y="4191000"/>
            <a:ext cx="12650781" cy="6654800"/>
            <a:chOff x="1524191" y="4191000"/>
            <a:chExt cx="12650781" cy="6654800"/>
          </a:xfrm>
        </p:grpSpPr>
        <p:sp>
          <p:nvSpPr>
            <p:cNvPr id="17" name="Shape 9"/>
            <p:cNvSpPr/>
            <p:nvPr/>
          </p:nvSpPr>
          <p:spPr>
            <a:xfrm>
              <a:off x="1524191" y="4191000"/>
              <a:ext cx="12650781" cy="6654800"/>
            </a:xfrm>
            <a:prstGeom prst="rect">
              <a:avLst/>
            </a:prstGeom>
            <a:noFill/>
            <a:ln/>
          </p:spPr>
        </p:sp>
        <p:pic>
          <p:nvPicPr>
            <p:cNvPr id="18"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4191000"/>
              <a:ext cx="12650781" cy="6654800"/>
            </a:xfrm>
            <a:prstGeom prst="rect">
              <a:avLst/>
            </a:prstGeom>
          </p:spPr>
        </p:pic>
        <p:pic>
          <p:nvPicPr>
            <p:cNvPr id="19"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42830" y="4495800"/>
              <a:ext cx="12702" cy="6045200"/>
            </a:xfrm>
            <a:prstGeom prst="rect">
              <a:avLst/>
            </a:prstGeom>
          </p:spPr>
        </p:pic>
        <p:pic>
          <p:nvPicPr>
            <p:cNvPr id="20" name="Image 8"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38992" y="4495800"/>
              <a:ext cx="12702" cy="6045200"/>
            </a:xfrm>
            <a:prstGeom prst="rect">
              <a:avLst/>
            </a:prstGeom>
          </p:spPr>
        </p:pic>
        <p:pic>
          <p:nvPicPr>
            <p:cNvPr id="21"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8222" y="5251450"/>
              <a:ext cx="12142718" cy="12700"/>
            </a:xfrm>
            <a:prstGeom prst="rect">
              <a:avLst/>
            </a:prstGeom>
          </p:spPr>
        </p:pic>
        <p:pic>
          <p:nvPicPr>
            <p:cNvPr id="22" name="Image 10"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8222" y="6648450"/>
              <a:ext cx="12142718" cy="12700"/>
            </a:xfrm>
            <a:prstGeom prst="rect">
              <a:avLst/>
            </a:prstGeom>
          </p:spPr>
        </p:pic>
        <p:pic>
          <p:nvPicPr>
            <p:cNvPr id="23" name="Image 11"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8222" y="8045450"/>
              <a:ext cx="12142718" cy="12700"/>
            </a:xfrm>
            <a:prstGeom prst="rect">
              <a:avLst/>
            </a:prstGeom>
          </p:spPr>
        </p:pic>
        <p:pic>
          <p:nvPicPr>
            <p:cNvPr id="24" name="Image 12"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8222" y="9442450"/>
              <a:ext cx="12142718" cy="12700"/>
            </a:xfrm>
            <a:prstGeom prst="rect">
              <a:avLst/>
            </a:prstGeom>
          </p:spPr>
        </p:pic>
        <p:sp>
          <p:nvSpPr>
            <p:cNvPr id="25" name="Text 10"/>
            <p:cNvSpPr/>
            <p:nvPr/>
          </p:nvSpPr>
          <p:spPr>
            <a:xfrm>
              <a:off x="2222778" y="4559300"/>
              <a:ext cx="121511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Category</a:t>
              </a:r>
              <a:endParaRPr lang="en-US" sz="2000" dirty="0"/>
            </a:p>
          </p:txBody>
        </p:sp>
        <p:sp>
          <p:nvSpPr>
            <p:cNvPr id="26" name="Text 11"/>
            <p:cNvSpPr/>
            <p:nvPr/>
          </p:nvSpPr>
          <p:spPr>
            <a:xfrm>
              <a:off x="2235479" y="5765800"/>
              <a:ext cx="304414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Renewable Energy Usage</a:t>
              </a:r>
              <a:endParaRPr lang="en-US" sz="2000" dirty="0"/>
            </a:p>
          </p:txBody>
        </p:sp>
        <p:sp>
          <p:nvSpPr>
            <p:cNvPr id="27" name="Text 12"/>
            <p:cNvSpPr/>
            <p:nvPr/>
          </p:nvSpPr>
          <p:spPr>
            <a:xfrm>
              <a:off x="6681035" y="5765800"/>
              <a:ext cx="287902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65% (from 50% in 2023)</a:t>
              </a:r>
              <a:endParaRPr lang="en-US" sz="2000" dirty="0"/>
            </a:p>
          </p:txBody>
        </p:sp>
        <p:sp>
          <p:nvSpPr>
            <p:cNvPr id="28" name="Text 13"/>
            <p:cNvSpPr/>
            <p:nvPr/>
          </p:nvSpPr>
          <p:spPr>
            <a:xfrm>
              <a:off x="10389899" y="5765800"/>
              <a:ext cx="315846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+30% increase in adoption</a:t>
              </a:r>
              <a:endParaRPr lang="en-US" sz="2000" dirty="0"/>
            </a:p>
          </p:txBody>
        </p:sp>
        <p:sp>
          <p:nvSpPr>
            <p:cNvPr id="29" name="Text 14"/>
            <p:cNvSpPr/>
            <p:nvPr/>
          </p:nvSpPr>
          <p:spPr>
            <a:xfrm>
              <a:off x="6681035" y="7162800"/>
              <a:ext cx="279011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42% of total headcount</a:t>
              </a:r>
              <a:endParaRPr lang="en-US" sz="2000" dirty="0"/>
            </a:p>
          </p:txBody>
        </p:sp>
        <p:sp>
          <p:nvSpPr>
            <p:cNvPr id="30" name="Text 15"/>
            <p:cNvSpPr/>
            <p:nvPr/>
          </p:nvSpPr>
          <p:spPr>
            <a:xfrm>
              <a:off x="10389899" y="7162800"/>
              <a:ext cx="268850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+5% YoY improvement</a:t>
              </a:r>
              <a:endParaRPr lang="en-US" sz="2000" dirty="0"/>
            </a:p>
          </p:txBody>
        </p:sp>
        <p:sp>
          <p:nvSpPr>
            <p:cNvPr id="31" name="Text 16"/>
            <p:cNvSpPr/>
            <p:nvPr/>
          </p:nvSpPr>
          <p:spPr>
            <a:xfrm>
              <a:off x="6681035" y="8369300"/>
              <a:ext cx="2840922"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$250K to education and climate</a:t>
              </a:r>
              <a:endParaRPr lang="en-US" sz="2000" dirty="0"/>
            </a:p>
          </p:txBody>
        </p:sp>
        <p:sp>
          <p:nvSpPr>
            <p:cNvPr id="32" name="Text 17"/>
            <p:cNvSpPr/>
            <p:nvPr/>
          </p:nvSpPr>
          <p:spPr>
            <a:xfrm>
              <a:off x="10389899" y="8559800"/>
              <a:ext cx="277741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Expanded partnerships</a:t>
              </a:r>
              <a:endParaRPr lang="en-US" sz="2000" dirty="0"/>
            </a:p>
          </p:txBody>
        </p:sp>
        <p:sp>
          <p:nvSpPr>
            <p:cNvPr id="33" name="Text 18"/>
            <p:cNvSpPr/>
            <p:nvPr/>
          </p:nvSpPr>
          <p:spPr>
            <a:xfrm>
              <a:off x="6681035" y="9956800"/>
              <a:ext cx="262499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1,800 employee hours</a:t>
              </a:r>
              <a:endParaRPr lang="en-US" sz="2000" dirty="0"/>
            </a:p>
          </p:txBody>
        </p:sp>
        <p:sp>
          <p:nvSpPr>
            <p:cNvPr id="34" name="Text 19"/>
            <p:cNvSpPr/>
            <p:nvPr/>
          </p:nvSpPr>
          <p:spPr>
            <a:xfrm>
              <a:off x="10389899" y="9766300"/>
              <a:ext cx="3158461"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Company-wide initiative success</a:t>
              </a:r>
              <a:endParaRPr lang="en-US" sz="2000" dirty="0"/>
            </a:p>
          </p:txBody>
        </p:sp>
        <p:sp>
          <p:nvSpPr>
            <p:cNvPr id="35" name="Text 20"/>
            <p:cNvSpPr/>
            <p:nvPr/>
          </p:nvSpPr>
          <p:spPr>
            <a:xfrm>
              <a:off x="2235479" y="7162800"/>
              <a:ext cx="346330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Workforce Diversity (Women)</a:t>
              </a:r>
              <a:endParaRPr lang="en-US" sz="2000" dirty="0"/>
            </a:p>
          </p:txBody>
        </p:sp>
        <p:sp>
          <p:nvSpPr>
            <p:cNvPr id="36" name="Text 21"/>
            <p:cNvSpPr/>
            <p:nvPr/>
          </p:nvSpPr>
          <p:spPr>
            <a:xfrm>
              <a:off x="2235479" y="8559800"/>
              <a:ext cx="309495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Donations &amp; Social Impact</a:t>
              </a:r>
              <a:endParaRPr lang="en-US" sz="2000" dirty="0"/>
            </a:p>
          </p:txBody>
        </p:sp>
        <p:sp>
          <p:nvSpPr>
            <p:cNvPr id="37" name="Text 22"/>
            <p:cNvSpPr/>
            <p:nvPr/>
          </p:nvSpPr>
          <p:spPr>
            <a:xfrm>
              <a:off x="2235479" y="9956800"/>
              <a:ext cx="195181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Regular" pitchFamily="34" charset="0"/>
                  <a:ea typeface="Inter Regular" pitchFamily="34" charset="-122"/>
                  <a:cs typeface="Inter Regular" pitchFamily="34" charset="-120"/>
                </a:rPr>
                <a:t>Volunteer Hours</a:t>
              </a:r>
              <a:endParaRPr lang="en-US" sz="2000" dirty="0"/>
            </a:p>
          </p:txBody>
        </p:sp>
        <p:sp>
          <p:nvSpPr>
            <p:cNvPr id="38" name="Text 23"/>
            <p:cNvSpPr/>
            <p:nvPr/>
          </p:nvSpPr>
          <p:spPr>
            <a:xfrm>
              <a:off x="6693737" y="4559300"/>
              <a:ext cx="235826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2024 Performance</a:t>
              </a:r>
              <a:endParaRPr lang="en-US" sz="2000" dirty="0"/>
            </a:p>
          </p:txBody>
        </p:sp>
        <p:sp>
          <p:nvSpPr>
            <p:cNvPr id="39" name="Text 24"/>
            <p:cNvSpPr/>
            <p:nvPr/>
          </p:nvSpPr>
          <p:spPr>
            <a:xfrm>
              <a:off x="10389899" y="4559300"/>
              <a:ext cx="92298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Bold" pitchFamily="34" charset="0"/>
                  <a:ea typeface="Inter Bold" pitchFamily="34" charset="-122"/>
                  <a:cs typeface="Inter Bold" pitchFamily="34" charset="-120"/>
                </a:rPr>
                <a:t>Insight</a:t>
              </a:r>
              <a:endParaRPr lang="en-US" sz="2000" dirty="0"/>
            </a:p>
          </p:txBody>
        </p:sp>
      </p:grpSp>
      <p:sp>
        <p:nvSpPr>
          <p:cNvPr id="40" name="Text 25"/>
          <p:cNvSpPr/>
          <p:nvPr/>
        </p:nvSpPr>
        <p:spPr>
          <a:xfrm>
            <a:off x="1524191" y="1651000"/>
            <a:ext cx="6071359"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Sustainability &amp; ESG Metrics</a:t>
            </a:r>
            <a:endParaRPr lang="en-US" sz="6000" dirty="0"/>
          </a:p>
        </p:txBody>
      </p:sp>
      <p:sp>
        <p:nvSpPr>
          <p:cNvPr id="41" name="Text 26"/>
          <p:cNvSpPr/>
          <p:nvPr/>
        </p:nvSpPr>
        <p:spPr>
          <a:xfrm>
            <a:off x="15025978" y="1651000"/>
            <a:ext cx="7599783"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slide provides a comprehensive overview of our identity and operations. It showcases our extensive global presence and the diverse distribution of our workforce across various regions. By illustrating these key elements, we lay the groundwork for a deeper understanding of our strategic priorities and objectives as we move towards 2025.</a:t>
            </a:r>
            <a:endParaRPr lang="en-US" sz="1600" dirty="0"/>
          </a:p>
        </p:txBody>
      </p:sp>
      <p:sp>
        <p:nvSpPr>
          <p:cNvPr id="42" name="Text 27"/>
          <p:cNvSpPr/>
          <p:nvPr/>
        </p:nvSpPr>
        <p:spPr>
          <a:xfrm>
            <a:off x="19179397" y="10426700"/>
            <a:ext cx="2895962"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000000">
                    <a:alpha val="100000"/>
                  </a:srgbClr>
                </a:solidFill>
                <a:latin typeface="Inter Regular" pitchFamily="34" charset="0"/>
                <a:ea typeface="Inter Regular" pitchFamily="34" charset="-122"/>
                <a:cs typeface="Inter Regular" pitchFamily="34" charset="-120"/>
              </a:rPr>
              <a:t>30%</a:t>
            </a:r>
            <a:endParaRPr lang="en-US" sz="9600" dirty="0"/>
          </a:p>
        </p:txBody>
      </p:sp>
      <p:sp>
        <p:nvSpPr>
          <p:cNvPr id="43" name="Text 28"/>
          <p:cNvSpPr/>
          <p:nvPr/>
        </p:nvSpPr>
        <p:spPr>
          <a:xfrm>
            <a:off x="21668908" y="10883900"/>
            <a:ext cx="126169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increase in renewable energy</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Risk Assessment &amp; Management</a:t>
            </a:r>
            <a:endParaRPr lang="en-US" sz="6000" dirty="0"/>
          </a:p>
        </p:txBody>
      </p:sp>
      <p:sp>
        <p:nvSpPr>
          <p:cNvPr id="3" name="Text 1"/>
          <p:cNvSpPr/>
          <p:nvPr/>
        </p:nvSpPr>
        <p:spPr>
          <a:xfrm>
            <a:off x="1524191" y="3467100"/>
            <a:ext cx="7548977"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Recognizing and addressing critical risks is essential for maintaining operational stability and fostering long-term resilience in our organization. By implementing proactive strategies and thorough assessments, we can effectively safeguard our processes and ensure sustainable growth for the future.</a:t>
            </a:r>
            <a:endParaRPr lang="en-US" sz="1600" dirty="0"/>
          </a:p>
        </p:txBody>
      </p:sp>
      <p:sp>
        <p:nvSpPr>
          <p:cNvPr id="4" name="Text 2"/>
          <p:cNvSpPr/>
          <p:nvPr/>
        </p:nvSpPr>
        <p:spPr>
          <a:xfrm>
            <a:off x="1524191" y="5105400"/>
            <a:ext cx="6253415"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Supply chain disruption is the top risk, with mitigation plans including diversification and inventory buffers.</a:t>
            </a:r>
            <a:endParaRPr lang="en-US" sz="1600" dirty="0"/>
          </a:p>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Data privacy remains a high-impact area, with continued investment in compliance and security measures.</a:t>
            </a:r>
            <a:endParaRPr lang="en-US" sz="1600" dirty="0"/>
          </a:p>
        </p:txBody>
      </p:sp>
      <p:sp>
        <p:nvSpPr>
          <p:cNvPr id="5" name="Text 3"/>
          <p:cNvSpPr/>
          <p:nvPr/>
        </p:nvSpPr>
        <p:spPr>
          <a:xfrm>
            <a:off x="1524191" y="11569700"/>
            <a:ext cx="6482043"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"In our annual review, we identify supply chain disruptions as a risk and respond by diversifying suppliers and investing in data privacy."</a:t>
            </a:r>
            <a:endParaRPr lang="en-US" sz="1600" dirty="0"/>
          </a:p>
        </p:txBody>
      </p:sp>
      <p:grpSp>
        <p:nvGrpSpPr>
          <p:cNvPr id="45" name="Group 44">
            <a:extLst>
              <a:ext uri="{FF2B5EF4-FFF2-40B4-BE49-F238E27FC236}">
                <a16:creationId xmlns:a16="http://schemas.microsoft.com/office/drawing/2014/main" id="{293D3C20-E114-4366-B43F-2A9DFB01E446}"/>
              </a:ext>
            </a:extLst>
          </p:cNvPr>
          <p:cNvGrpSpPr/>
          <p:nvPr/>
        </p:nvGrpSpPr>
        <p:grpSpPr>
          <a:xfrm>
            <a:off x="12320540" y="1562100"/>
            <a:ext cx="10542318" cy="10646833"/>
            <a:chOff x="12320540" y="1562100"/>
            <a:chExt cx="10542318" cy="10646833"/>
          </a:xfrm>
        </p:grpSpPr>
        <p:sp>
          <p:nvSpPr>
            <p:cNvPr id="6" name="Shape 4"/>
            <p:cNvSpPr/>
            <p:nvPr/>
          </p:nvSpPr>
          <p:spPr>
            <a:xfrm>
              <a:off x="12320540" y="1562100"/>
              <a:ext cx="10542318" cy="10579100"/>
            </a:xfrm>
            <a:prstGeom prst="rect">
              <a:avLst/>
            </a:prstGeom>
            <a:noFill/>
            <a:ln/>
          </p:spPr>
        </p:sp>
        <p:sp>
          <p:nvSpPr>
            <p:cNvPr id="7" name="Shape 5"/>
            <p:cNvSpPr/>
            <p:nvPr/>
          </p:nvSpPr>
          <p:spPr>
            <a:xfrm>
              <a:off x="12320540" y="1562100"/>
              <a:ext cx="10542318" cy="10160000"/>
            </a:xfrm>
            <a:prstGeom prst="rect">
              <a:avLst/>
            </a:prstGeom>
            <a:solidFill>
              <a:srgbClr val="FAFAFA">
                <a:alpha val="100000"/>
              </a:srgbClr>
            </a:solidFill>
            <a:ln/>
          </p:spPr>
        </p:sp>
        <p:pic>
          <p:nvPicPr>
            <p:cNvPr id="8"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12364" y="2324100"/>
              <a:ext cx="12702" cy="8636000"/>
            </a:xfrm>
            <a:prstGeom prst="rect">
              <a:avLst/>
            </a:prstGeom>
          </p:spPr>
        </p:pic>
        <p:pic>
          <p:nvPicPr>
            <p:cNvPr id="10"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00237" y="6635812"/>
              <a:ext cx="8637080" cy="12700"/>
            </a:xfrm>
            <a:prstGeom prst="rect">
              <a:avLst/>
            </a:prstGeom>
          </p:spPr>
        </p:pic>
        <p:sp>
          <p:nvSpPr>
            <p:cNvPr id="11" name="Text 6"/>
            <p:cNvSpPr/>
            <p:nvPr/>
          </p:nvSpPr>
          <p:spPr>
            <a:xfrm rot="5400000">
              <a:off x="22062188" y="6502081"/>
              <a:ext cx="829837"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Medium</a:t>
              </a:r>
              <a:endParaRPr lang="en-US" sz="1600" dirty="0"/>
            </a:p>
          </p:txBody>
        </p:sp>
        <p:sp>
          <p:nvSpPr>
            <p:cNvPr id="12" name="Text 7"/>
            <p:cNvSpPr/>
            <p:nvPr/>
          </p:nvSpPr>
          <p:spPr>
            <a:xfrm rot="16200000">
              <a:off x="12575041" y="6502719"/>
              <a:ext cx="829837"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Medium</a:t>
              </a:r>
              <a:endParaRPr lang="en-US" sz="1600" dirty="0"/>
            </a:p>
          </p:txBody>
        </p:sp>
        <p:sp>
          <p:nvSpPr>
            <p:cNvPr id="13" name="Text 8"/>
            <p:cNvSpPr/>
            <p:nvPr/>
          </p:nvSpPr>
          <p:spPr>
            <a:xfrm>
              <a:off x="17515489" y="11214100"/>
              <a:ext cx="461491"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Low</a:t>
              </a:r>
              <a:endParaRPr lang="en-US" sz="1600" dirty="0"/>
            </a:p>
          </p:txBody>
        </p:sp>
        <p:sp>
          <p:nvSpPr>
            <p:cNvPr id="14" name="Shape 9"/>
            <p:cNvSpPr/>
            <p:nvPr/>
          </p:nvSpPr>
          <p:spPr>
            <a:xfrm>
              <a:off x="16410451" y="11874500"/>
              <a:ext cx="2616527" cy="266700"/>
            </a:xfrm>
            <a:prstGeom prst="rect">
              <a:avLst/>
            </a:prstGeom>
            <a:noFill/>
            <a:ln/>
          </p:spPr>
        </p:sp>
        <p:sp>
          <p:nvSpPr>
            <p:cNvPr id="15" name="Shape 10"/>
            <p:cNvSpPr/>
            <p:nvPr/>
          </p:nvSpPr>
          <p:spPr>
            <a:xfrm>
              <a:off x="16410451" y="11874500"/>
              <a:ext cx="711289" cy="266700"/>
            </a:xfrm>
            <a:prstGeom prst="rect">
              <a:avLst/>
            </a:prstGeom>
            <a:noFill/>
            <a:ln/>
          </p:spPr>
        </p:sp>
        <p:sp>
          <p:nvSpPr>
            <p:cNvPr id="16" name="Shape 11"/>
            <p:cNvSpPr/>
            <p:nvPr/>
          </p:nvSpPr>
          <p:spPr>
            <a:xfrm>
              <a:off x="16410451" y="11918950"/>
              <a:ext cx="177822" cy="177800"/>
            </a:xfrm>
            <a:prstGeom prst="ellipse">
              <a:avLst/>
            </a:prstGeom>
            <a:solidFill>
              <a:srgbClr val="C22C0C">
                <a:alpha val="100000"/>
              </a:srgbClr>
            </a:solidFill>
            <a:ln/>
          </p:spPr>
        </p:sp>
        <p:sp>
          <p:nvSpPr>
            <p:cNvPr id="17" name="Text 12"/>
            <p:cNvSpPr/>
            <p:nvPr/>
          </p:nvSpPr>
          <p:spPr>
            <a:xfrm>
              <a:off x="16689886" y="11874500"/>
              <a:ext cx="499596"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High</a:t>
              </a:r>
              <a:endParaRPr lang="en-US" sz="1600" dirty="0"/>
            </a:p>
          </p:txBody>
        </p:sp>
        <p:sp>
          <p:nvSpPr>
            <p:cNvPr id="18" name="Shape 13"/>
            <p:cNvSpPr/>
            <p:nvPr/>
          </p:nvSpPr>
          <p:spPr>
            <a:xfrm>
              <a:off x="17223353" y="11874500"/>
              <a:ext cx="1028829" cy="266700"/>
            </a:xfrm>
            <a:prstGeom prst="rect">
              <a:avLst/>
            </a:prstGeom>
            <a:noFill/>
            <a:ln/>
          </p:spPr>
        </p:sp>
        <p:sp>
          <p:nvSpPr>
            <p:cNvPr id="19" name="Shape 14"/>
            <p:cNvSpPr/>
            <p:nvPr/>
          </p:nvSpPr>
          <p:spPr>
            <a:xfrm>
              <a:off x="17223353" y="11918950"/>
              <a:ext cx="177822" cy="177800"/>
            </a:xfrm>
            <a:prstGeom prst="ellipse">
              <a:avLst/>
            </a:prstGeom>
            <a:solidFill>
              <a:srgbClr val="FB7C3C">
                <a:alpha val="100000"/>
              </a:srgbClr>
            </a:solidFill>
            <a:ln/>
          </p:spPr>
        </p:sp>
        <p:sp>
          <p:nvSpPr>
            <p:cNvPr id="20" name="Text 15"/>
            <p:cNvSpPr/>
            <p:nvPr/>
          </p:nvSpPr>
          <p:spPr>
            <a:xfrm>
              <a:off x="17502788" y="11874500"/>
              <a:ext cx="817135"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Medium</a:t>
              </a:r>
              <a:endParaRPr lang="en-US" sz="1600" dirty="0"/>
            </a:p>
          </p:txBody>
        </p:sp>
        <p:sp>
          <p:nvSpPr>
            <p:cNvPr id="21" name="Shape 16"/>
            <p:cNvSpPr/>
            <p:nvPr/>
          </p:nvSpPr>
          <p:spPr>
            <a:xfrm>
              <a:off x="18353794" y="11874500"/>
              <a:ext cx="673184" cy="266700"/>
            </a:xfrm>
            <a:prstGeom prst="rect">
              <a:avLst/>
            </a:prstGeom>
            <a:noFill/>
            <a:ln/>
          </p:spPr>
        </p:sp>
        <p:sp>
          <p:nvSpPr>
            <p:cNvPr id="22" name="Shape 17"/>
            <p:cNvSpPr/>
            <p:nvPr/>
          </p:nvSpPr>
          <p:spPr>
            <a:xfrm>
              <a:off x="18353794" y="11918950"/>
              <a:ext cx="177822" cy="177800"/>
            </a:xfrm>
            <a:prstGeom prst="ellipse">
              <a:avLst/>
            </a:prstGeom>
            <a:solidFill>
              <a:srgbClr val="FDAA74">
                <a:alpha val="100000"/>
              </a:srgbClr>
            </a:solidFill>
            <a:ln/>
          </p:spPr>
        </p:sp>
        <p:sp>
          <p:nvSpPr>
            <p:cNvPr id="23" name="Text 18"/>
            <p:cNvSpPr/>
            <p:nvPr/>
          </p:nvSpPr>
          <p:spPr>
            <a:xfrm>
              <a:off x="18633229" y="11874500"/>
              <a:ext cx="461491"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Low</a:t>
              </a:r>
              <a:endParaRPr lang="en-US" sz="1600" dirty="0"/>
            </a:p>
          </p:txBody>
        </p:sp>
        <p:sp>
          <p:nvSpPr>
            <p:cNvPr id="24" name="Shape 19"/>
            <p:cNvSpPr/>
            <p:nvPr/>
          </p:nvSpPr>
          <p:spPr>
            <a:xfrm>
              <a:off x="13400175" y="2324100"/>
              <a:ext cx="8611676" cy="8636000"/>
            </a:xfrm>
            <a:prstGeom prst="rect">
              <a:avLst/>
            </a:prstGeom>
            <a:noFill/>
            <a:ln/>
          </p:spPr>
        </p:sp>
        <p:pic>
          <p:nvPicPr>
            <p:cNvPr id="25"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393824" y="2324100"/>
              <a:ext cx="12702" cy="8636000"/>
            </a:xfrm>
            <a:prstGeom prst="rect">
              <a:avLst/>
            </a:prstGeom>
          </p:spPr>
        </p:pic>
        <p:pic>
          <p:nvPicPr>
            <p:cNvPr id="26"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29103" y="2324100"/>
              <a:ext cx="12702" cy="8636000"/>
            </a:xfrm>
            <a:prstGeom prst="rect">
              <a:avLst/>
            </a:prstGeom>
          </p:spPr>
        </p:pic>
        <p:pic>
          <p:nvPicPr>
            <p:cNvPr id="27" name="Image 5"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64383" y="2324100"/>
              <a:ext cx="12702" cy="8636000"/>
            </a:xfrm>
            <a:prstGeom prst="rect">
              <a:avLst/>
            </a:prstGeom>
          </p:spPr>
        </p:pic>
        <p:pic>
          <p:nvPicPr>
            <p:cNvPr id="28" name="Image 6"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99662" y="2324100"/>
              <a:ext cx="12702" cy="8636000"/>
            </a:xfrm>
            <a:prstGeom prst="rect">
              <a:avLst/>
            </a:prstGeom>
          </p:spPr>
        </p:pic>
        <p:pic>
          <p:nvPicPr>
            <p:cNvPr id="29" name="Image 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34942" y="2324100"/>
              <a:ext cx="12702" cy="8636000"/>
            </a:xfrm>
            <a:prstGeom prst="rect">
              <a:avLst/>
            </a:prstGeom>
          </p:spPr>
        </p:pic>
        <p:pic>
          <p:nvPicPr>
            <p:cNvPr id="30" name="Image 8"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70221" y="2324100"/>
              <a:ext cx="12702" cy="8636000"/>
            </a:xfrm>
            <a:prstGeom prst="rect">
              <a:avLst/>
            </a:prstGeom>
          </p:spPr>
        </p:pic>
        <p:pic>
          <p:nvPicPr>
            <p:cNvPr id="31" name="Image 9"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05500" y="2324100"/>
              <a:ext cx="12702" cy="8636000"/>
            </a:xfrm>
            <a:prstGeom prst="rect">
              <a:avLst/>
            </a:prstGeom>
          </p:spPr>
        </p:pic>
        <p:sp>
          <p:nvSpPr>
            <p:cNvPr id="32" name="Text 20"/>
            <p:cNvSpPr/>
            <p:nvPr/>
          </p:nvSpPr>
          <p:spPr>
            <a:xfrm>
              <a:off x="17490086" y="1803400"/>
              <a:ext cx="512297"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High</a:t>
              </a:r>
              <a:endParaRPr lang="en-US" sz="1600" dirty="0"/>
            </a:p>
          </p:txBody>
        </p:sp>
        <p:sp>
          <p:nvSpPr>
            <p:cNvPr id="33" name="Shape 21"/>
            <p:cNvSpPr/>
            <p:nvPr/>
          </p:nvSpPr>
          <p:spPr>
            <a:xfrm>
              <a:off x="19153994" y="3987800"/>
              <a:ext cx="2502213" cy="266700"/>
            </a:xfrm>
            <a:prstGeom prst="rect">
              <a:avLst/>
            </a:prstGeom>
            <a:noFill/>
            <a:ln/>
          </p:spPr>
        </p:sp>
        <p:sp>
          <p:nvSpPr>
            <p:cNvPr id="34" name="Shape 22"/>
            <p:cNvSpPr/>
            <p:nvPr/>
          </p:nvSpPr>
          <p:spPr>
            <a:xfrm>
              <a:off x="19153994" y="4032250"/>
              <a:ext cx="177822" cy="177800"/>
            </a:xfrm>
            <a:prstGeom prst="ellipse">
              <a:avLst/>
            </a:prstGeom>
            <a:solidFill>
              <a:srgbClr val="C22C0C">
                <a:alpha val="100000"/>
              </a:srgbClr>
            </a:solidFill>
            <a:ln/>
          </p:spPr>
        </p:sp>
        <p:sp>
          <p:nvSpPr>
            <p:cNvPr id="35" name="Text 23"/>
            <p:cNvSpPr/>
            <p:nvPr/>
          </p:nvSpPr>
          <p:spPr>
            <a:xfrm>
              <a:off x="19433429" y="3987800"/>
              <a:ext cx="2290520"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50000"/>
                    </a:srgbClr>
                  </a:solidFill>
                  <a:latin typeface="Inter Regular" pitchFamily="34" charset="0"/>
                  <a:ea typeface="Inter Regular" pitchFamily="34" charset="-122"/>
                  <a:cs typeface="Inter Regular" pitchFamily="34" charset="-120"/>
                </a:rPr>
                <a:t>Supply Chain Disruption</a:t>
              </a:r>
              <a:endParaRPr lang="en-US" sz="1600" dirty="0"/>
            </a:p>
          </p:txBody>
        </p:sp>
        <p:sp>
          <p:nvSpPr>
            <p:cNvPr id="36" name="Shape 24"/>
            <p:cNvSpPr/>
            <p:nvPr/>
          </p:nvSpPr>
          <p:spPr>
            <a:xfrm>
              <a:off x="14251181" y="9004300"/>
              <a:ext cx="1790924" cy="266700"/>
            </a:xfrm>
            <a:prstGeom prst="rect">
              <a:avLst/>
            </a:prstGeom>
            <a:noFill/>
            <a:ln/>
          </p:spPr>
        </p:sp>
        <p:sp>
          <p:nvSpPr>
            <p:cNvPr id="37" name="Shape 25"/>
            <p:cNvSpPr/>
            <p:nvPr/>
          </p:nvSpPr>
          <p:spPr>
            <a:xfrm>
              <a:off x="14251181" y="9048750"/>
              <a:ext cx="177822" cy="177800"/>
            </a:xfrm>
            <a:prstGeom prst="ellipse">
              <a:avLst/>
            </a:prstGeom>
            <a:solidFill>
              <a:srgbClr val="FB7C3C">
                <a:alpha val="100000"/>
              </a:srgbClr>
            </a:solidFill>
            <a:ln/>
          </p:spPr>
        </p:sp>
        <p:sp>
          <p:nvSpPr>
            <p:cNvPr id="38" name="Text 26"/>
            <p:cNvSpPr/>
            <p:nvPr/>
          </p:nvSpPr>
          <p:spPr>
            <a:xfrm>
              <a:off x="14530616" y="9004300"/>
              <a:ext cx="1579231"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50000"/>
                    </a:srgbClr>
                  </a:solidFill>
                  <a:latin typeface="Inter Regular" pitchFamily="34" charset="0"/>
                  <a:ea typeface="Inter Regular" pitchFamily="34" charset="-122"/>
                  <a:cs typeface="Inter Regular" pitchFamily="34" charset="-120"/>
                </a:rPr>
                <a:t>Talent Retention</a:t>
              </a:r>
              <a:endParaRPr lang="en-US" sz="1600" dirty="0"/>
            </a:p>
          </p:txBody>
        </p:sp>
        <p:sp>
          <p:nvSpPr>
            <p:cNvPr id="39" name="Shape 27"/>
            <p:cNvSpPr/>
            <p:nvPr/>
          </p:nvSpPr>
          <p:spPr>
            <a:xfrm>
              <a:off x="14251181" y="3987800"/>
              <a:ext cx="2603825" cy="266700"/>
            </a:xfrm>
            <a:prstGeom prst="rect">
              <a:avLst/>
            </a:prstGeom>
            <a:noFill/>
            <a:ln/>
          </p:spPr>
        </p:sp>
        <p:sp>
          <p:nvSpPr>
            <p:cNvPr id="40" name="Shape 28"/>
            <p:cNvSpPr/>
            <p:nvPr/>
          </p:nvSpPr>
          <p:spPr>
            <a:xfrm>
              <a:off x="14251181" y="4032250"/>
              <a:ext cx="177822" cy="177800"/>
            </a:xfrm>
            <a:prstGeom prst="ellipse">
              <a:avLst/>
            </a:prstGeom>
            <a:solidFill>
              <a:srgbClr val="C22C0C">
                <a:alpha val="100000"/>
              </a:srgbClr>
            </a:solidFill>
            <a:ln/>
          </p:spPr>
        </p:sp>
        <p:sp>
          <p:nvSpPr>
            <p:cNvPr id="41" name="Text 29"/>
            <p:cNvSpPr/>
            <p:nvPr/>
          </p:nvSpPr>
          <p:spPr>
            <a:xfrm>
              <a:off x="14530616" y="3987800"/>
              <a:ext cx="2392132"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50000"/>
                    </a:srgbClr>
                  </a:solidFill>
                  <a:latin typeface="Inter Regular" pitchFamily="34" charset="0"/>
                  <a:ea typeface="Inter Regular" pitchFamily="34" charset="-122"/>
                  <a:cs typeface="Inter Regular" pitchFamily="34" charset="-120"/>
                </a:rPr>
                <a:t>Data Privacy/Compliance</a:t>
              </a:r>
              <a:endParaRPr lang="en-US" sz="1600" dirty="0"/>
            </a:p>
          </p:txBody>
        </p:sp>
        <p:sp>
          <p:nvSpPr>
            <p:cNvPr id="42" name="Shape 30"/>
            <p:cNvSpPr/>
            <p:nvPr/>
          </p:nvSpPr>
          <p:spPr>
            <a:xfrm>
              <a:off x="19052381" y="9004300"/>
              <a:ext cx="2540318" cy="266700"/>
            </a:xfrm>
            <a:prstGeom prst="rect">
              <a:avLst/>
            </a:prstGeom>
            <a:noFill/>
            <a:ln/>
          </p:spPr>
        </p:sp>
        <p:sp>
          <p:nvSpPr>
            <p:cNvPr id="43" name="Shape 31"/>
            <p:cNvSpPr/>
            <p:nvPr/>
          </p:nvSpPr>
          <p:spPr>
            <a:xfrm>
              <a:off x="19052381" y="9048750"/>
              <a:ext cx="177822" cy="177800"/>
            </a:xfrm>
            <a:prstGeom prst="ellipse">
              <a:avLst/>
            </a:prstGeom>
            <a:solidFill>
              <a:srgbClr val="FDAA74">
                <a:alpha val="100000"/>
              </a:srgbClr>
            </a:solidFill>
            <a:ln/>
          </p:spPr>
        </p:sp>
        <p:sp>
          <p:nvSpPr>
            <p:cNvPr id="44" name="Text 32"/>
            <p:cNvSpPr/>
            <p:nvPr/>
          </p:nvSpPr>
          <p:spPr>
            <a:xfrm>
              <a:off x="19331816" y="9004300"/>
              <a:ext cx="232862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50000"/>
                    </a:srgbClr>
                  </a:solidFill>
                  <a:latin typeface="Inter Regular" pitchFamily="34" charset="0"/>
                  <a:ea typeface="Inter Regular" pitchFamily="34" charset="-122"/>
                  <a:cs typeface="Inter Regular" pitchFamily="34" charset="-120"/>
                </a:rPr>
                <a:t>Market Regulation Shifts</a:t>
              </a:r>
              <a:endParaRPr lang="en-US" sz="1600" dirty="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6340A7A-D00E-4F7E-BE56-79E4133D2B42}"/>
              </a:ext>
            </a:extLst>
          </p:cNvPr>
          <p:cNvGrpSpPr/>
          <p:nvPr/>
        </p:nvGrpSpPr>
        <p:grpSpPr>
          <a:xfrm>
            <a:off x="0" y="4114800"/>
            <a:ext cx="24374346" cy="9601200"/>
            <a:chOff x="0" y="4114800"/>
            <a:chExt cx="24374346" cy="9601200"/>
          </a:xfrm>
        </p:grpSpPr>
        <p:sp>
          <p:nvSpPr>
            <p:cNvPr id="2" name="Shape 0"/>
            <p:cNvSpPr/>
            <p:nvPr/>
          </p:nvSpPr>
          <p:spPr>
            <a:xfrm>
              <a:off x="0" y="4114800"/>
              <a:ext cx="24374346" cy="96012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114800"/>
              <a:ext cx="24374346" cy="9601200"/>
            </a:xfrm>
            <a:prstGeom prst="rect">
              <a:avLst/>
            </a:prstGeom>
          </p:spPr>
        </p:pic>
        <p:pic>
          <p:nvPicPr>
            <p:cNvPr id="5"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5341" y="5435600"/>
              <a:ext cx="12702" cy="6477000"/>
            </a:xfrm>
            <a:prstGeom prst="rect">
              <a:avLst/>
            </a:prstGeom>
          </p:spPr>
        </p:pic>
        <p:pic>
          <p:nvPicPr>
            <p:cNvPr id="6"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84662" y="5435600"/>
              <a:ext cx="12702" cy="6477000"/>
            </a:xfrm>
            <a:prstGeom prst="rect">
              <a:avLst/>
            </a:prstGeom>
          </p:spPr>
        </p:pic>
        <p:pic>
          <p:nvPicPr>
            <p:cNvPr id="7" name="Image 4"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42332" y="5435600"/>
              <a:ext cx="12702" cy="6477000"/>
            </a:xfrm>
            <a:prstGeom prst="rect">
              <a:avLst/>
            </a:prstGeom>
          </p:spPr>
        </p:pic>
        <p:pic>
          <p:nvPicPr>
            <p:cNvPr id="8" name="Image 5" descr=" "/>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10300004" y="5435600"/>
              <a:ext cx="12702" cy="6477000"/>
            </a:xfrm>
            <a:prstGeom prst="rect">
              <a:avLst/>
            </a:prstGeom>
          </p:spPr>
        </p:pic>
        <p:pic>
          <p:nvPicPr>
            <p:cNvPr id="9" name="Image 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7671" y="5435600"/>
              <a:ext cx="12702" cy="6477000"/>
            </a:xfrm>
            <a:prstGeom prst="rect">
              <a:avLst/>
            </a:prstGeom>
          </p:spPr>
        </p:pic>
        <p:sp>
          <p:nvSpPr>
            <p:cNvPr id="10" name="Text 1"/>
            <p:cNvSpPr/>
            <p:nvPr/>
          </p:nvSpPr>
          <p:spPr>
            <a:xfrm>
              <a:off x="1511489" y="12090400"/>
              <a:ext cx="524999"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2021 </a:t>
              </a:r>
              <a:endParaRPr lang="en-US" sz="1600" dirty="0"/>
            </a:p>
          </p:txBody>
        </p:sp>
        <p:sp>
          <p:nvSpPr>
            <p:cNvPr id="11" name="Text 2"/>
            <p:cNvSpPr/>
            <p:nvPr/>
          </p:nvSpPr>
          <p:spPr>
            <a:xfrm>
              <a:off x="5741118" y="12090400"/>
              <a:ext cx="56310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2022</a:t>
              </a:r>
              <a:endParaRPr lang="en-US" sz="1600" dirty="0"/>
            </a:p>
          </p:txBody>
        </p:sp>
        <p:sp>
          <p:nvSpPr>
            <p:cNvPr id="12" name="Text 3"/>
            <p:cNvSpPr/>
            <p:nvPr/>
          </p:nvSpPr>
          <p:spPr>
            <a:xfrm>
              <a:off x="9983448" y="12090400"/>
              <a:ext cx="56310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2023</a:t>
              </a:r>
              <a:endParaRPr lang="en-US" sz="1600" dirty="0"/>
            </a:p>
          </p:txBody>
        </p:sp>
        <p:sp>
          <p:nvSpPr>
            <p:cNvPr id="13" name="Text 4"/>
            <p:cNvSpPr/>
            <p:nvPr/>
          </p:nvSpPr>
          <p:spPr>
            <a:xfrm>
              <a:off x="14213076" y="12090400"/>
              <a:ext cx="56310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2024</a:t>
              </a:r>
              <a:endParaRPr lang="en-US" sz="1600" dirty="0"/>
            </a:p>
          </p:txBody>
        </p:sp>
        <p:sp>
          <p:nvSpPr>
            <p:cNvPr id="14" name="Text 5"/>
            <p:cNvSpPr/>
            <p:nvPr/>
          </p:nvSpPr>
          <p:spPr>
            <a:xfrm>
              <a:off x="18455407" y="12090400"/>
              <a:ext cx="56310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2025</a:t>
              </a:r>
              <a:endParaRPr lang="en-US" sz="1600" dirty="0"/>
            </a:p>
          </p:txBody>
        </p:sp>
        <p:pic>
          <p:nvPicPr>
            <p:cNvPr id="15" name="Image 7"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16327" y="5435600"/>
              <a:ext cx="4763095" cy="1117600"/>
            </a:xfrm>
            <a:prstGeom prst="rect">
              <a:avLst/>
            </a:prstGeom>
          </p:spPr>
        </p:pic>
        <p:sp>
          <p:nvSpPr>
            <p:cNvPr id="16" name="Text 6"/>
            <p:cNvSpPr/>
            <p:nvPr/>
          </p:nvSpPr>
          <p:spPr>
            <a:xfrm>
              <a:off x="2298987" y="5854700"/>
              <a:ext cx="3014510"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Early research &amp; lab prototyping</a:t>
              </a:r>
              <a:endParaRPr lang="en-US" sz="1600" dirty="0"/>
            </a:p>
          </p:txBody>
        </p:sp>
        <p:pic>
          <p:nvPicPr>
            <p:cNvPr id="17" name="Image 8"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71359" y="6743700"/>
              <a:ext cx="3950194" cy="1117600"/>
            </a:xfrm>
            <a:prstGeom prst="rect">
              <a:avLst/>
            </a:prstGeom>
          </p:spPr>
        </p:pic>
        <p:sp>
          <p:nvSpPr>
            <p:cNvPr id="18" name="Text 7"/>
            <p:cNvSpPr/>
            <p:nvPr/>
          </p:nvSpPr>
          <p:spPr>
            <a:xfrm>
              <a:off x="6554019" y="7010400"/>
              <a:ext cx="3027212" cy="6519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Filed patent for waste to energy system</a:t>
              </a:r>
              <a:endParaRPr lang="en-US" sz="1600" dirty="0"/>
            </a:p>
          </p:txBody>
        </p:sp>
        <p:pic>
          <p:nvPicPr>
            <p:cNvPr id="19" name="Image 9"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13689" y="8051800"/>
              <a:ext cx="3899387" cy="1117600"/>
            </a:xfrm>
            <a:prstGeom prst="rect">
              <a:avLst/>
            </a:prstGeom>
          </p:spPr>
        </p:pic>
        <p:sp>
          <p:nvSpPr>
            <p:cNvPr id="20" name="Text 8"/>
            <p:cNvSpPr/>
            <p:nvPr/>
          </p:nvSpPr>
          <p:spPr>
            <a:xfrm>
              <a:off x="10796349" y="8470900"/>
              <a:ext cx="2341326"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Field test AI optimization</a:t>
              </a:r>
              <a:endParaRPr lang="en-US" sz="1600" dirty="0"/>
            </a:p>
          </p:txBody>
        </p:sp>
        <p:pic>
          <p:nvPicPr>
            <p:cNvPr id="21" name="Image 10"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556019" y="9359900"/>
              <a:ext cx="4026403" cy="1117600"/>
            </a:xfrm>
            <a:prstGeom prst="rect">
              <a:avLst/>
            </a:prstGeom>
          </p:spPr>
        </p:pic>
        <p:sp>
          <p:nvSpPr>
            <p:cNvPr id="22" name="Text 9"/>
            <p:cNvSpPr/>
            <p:nvPr/>
          </p:nvSpPr>
          <p:spPr>
            <a:xfrm>
              <a:off x="15038680" y="9779000"/>
              <a:ext cx="3128824"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Patent-pending status confirmed</a:t>
              </a:r>
              <a:endParaRPr lang="en-US" sz="1600" dirty="0"/>
            </a:p>
          </p:txBody>
        </p:sp>
        <p:pic>
          <p:nvPicPr>
            <p:cNvPr id="23" name="Image 11"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798350" y="10668000"/>
              <a:ext cx="4051806" cy="1117600"/>
            </a:xfrm>
            <a:prstGeom prst="rect">
              <a:avLst/>
            </a:prstGeom>
          </p:spPr>
        </p:pic>
        <p:sp>
          <p:nvSpPr>
            <p:cNvPr id="24" name="Text 10"/>
            <p:cNvSpPr/>
            <p:nvPr/>
          </p:nvSpPr>
          <p:spPr>
            <a:xfrm>
              <a:off x="19281010" y="10960100"/>
              <a:ext cx="2633462" cy="601133"/>
            </a:xfrm>
            <a:prstGeom prst="rect">
              <a:avLst/>
            </a:prstGeom>
            <a:noFill/>
            <a:ln/>
          </p:spPr>
          <p:txBody>
            <a:bodyPr wrap="square" lIns="0" tIns="0" rIns="0" bIns="0" rtlCol="0" anchor="t"/>
            <a:lstStyle/>
            <a:p>
              <a:pPr marL="0" indent="0" algn="l">
                <a:lnSpc>
                  <a:spcPts val="2080"/>
                </a:lnSpc>
                <a:buNone/>
              </a:pPr>
              <a:r>
                <a:rPr lang="en-US" sz="1600" kern="0" spc="-32" dirty="0">
                  <a:solidFill>
                    <a:srgbClr val="FFFFFF">
                      <a:alpha val="100000"/>
                    </a:srgbClr>
                  </a:solidFill>
                  <a:latin typeface="Inter Regular" pitchFamily="34" charset="0"/>
                  <a:ea typeface="Inter Regular" pitchFamily="34" charset="-122"/>
                  <a:cs typeface="Inter Regular" pitchFamily="34" charset="-120"/>
                </a:rPr>
                <a:t>Expansion into secondary IP areas.</a:t>
              </a:r>
              <a:endParaRPr lang="en-US" sz="1600" dirty="0"/>
            </a:p>
          </p:txBody>
        </p:sp>
      </p:grpSp>
      <p:sp>
        <p:nvSpPr>
          <p:cNvPr id="25" name="Text 11"/>
          <p:cNvSpPr/>
          <p:nvPr/>
        </p:nvSpPr>
        <p:spPr>
          <a:xfrm>
            <a:off x="1524191" y="1524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Strategic Initiatives &amp; KPIs</a:t>
            </a:r>
            <a:endParaRPr lang="en-US" sz="6000" dirty="0"/>
          </a:p>
        </p:txBody>
      </p:sp>
      <p:sp>
        <p:nvSpPr>
          <p:cNvPr id="26" name="Text 12"/>
          <p:cNvSpPr/>
          <p:nvPr/>
        </p:nvSpPr>
        <p:spPr>
          <a:xfrm>
            <a:off x="15025978" y="1524000"/>
            <a:ext cx="790462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This document outlines our strategic priorities for 2024 and 2025, establishing clear success metrics to monitor our progress. This approach will guide our efforts and help us adapt in a changing environment.</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5398175"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Departmental Breakdown</a:t>
            </a:r>
            <a:endParaRPr lang="en-US" sz="6000" dirty="0"/>
          </a:p>
        </p:txBody>
      </p:sp>
      <p:sp>
        <p:nvSpPr>
          <p:cNvPr id="3" name="Text 1"/>
          <p:cNvSpPr/>
          <p:nvPr/>
        </p:nvSpPr>
        <p:spPr>
          <a:xfrm>
            <a:off x="15025978" y="1752600"/>
            <a:ext cx="790462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report provides a comprehensive overview of the contributions made by each department towards overall revenue generation in the fiscal year 2024. It also details the allocation of budgets across various departments, highlighting the strategic decisions made to optimize financial performance and resource utilization.</a:t>
            </a:r>
            <a:endParaRPr lang="en-US" sz="1600" dirty="0"/>
          </a:p>
        </p:txBody>
      </p:sp>
      <p:sp>
        <p:nvSpPr>
          <p:cNvPr id="4" name="Text 2"/>
          <p:cNvSpPr/>
          <p:nvPr/>
        </p:nvSpPr>
        <p:spPr>
          <a:xfrm>
            <a:off x="15025978" y="4521200"/>
            <a:ext cx="7714097" cy="2810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Budget Allocation and Revenue Contribution Analysis by Department</a:t>
            </a:r>
            <a:endParaRPr lang="en-US" sz="1600" dirty="0"/>
          </a:p>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 this comprehensive analysis, we will explore the budget allocation across various departments and their corresponding revenue contributions. Each department plays a crucial role in the overall financial health of the organization, and understanding these dynamics is essential for strategic planning. To facilitate comparison, each chart will be color-coded consistently, allowing for a clear visual representation of how funds are distributed and how effectively each department contributes to the revenue stream. This approach not only enhances clarity but also aids in identifying areas for improvement and potential growth.</a:t>
            </a:r>
            <a:endParaRPr lang="en-US" sz="1600" dirty="0"/>
          </a:p>
        </p:txBody>
      </p:sp>
      <p:sp>
        <p:nvSpPr>
          <p:cNvPr id="5" name="Text 3"/>
          <p:cNvSpPr/>
          <p:nvPr/>
        </p:nvSpPr>
        <p:spPr>
          <a:xfrm>
            <a:off x="15432429" y="8077200"/>
            <a:ext cx="460220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Marketing generated 3× ROI on campaign spend</a:t>
            </a:r>
            <a:endParaRPr lang="en-US" sz="1600" dirty="0"/>
          </a:p>
        </p:txBody>
      </p:sp>
      <p:pic>
        <p:nvPicPr>
          <p:cNvPr id="7"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1381" y="8089900"/>
            <a:ext cx="254032" cy="254000"/>
          </a:xfrm>
          <a:prstGeom prst="rect">
            <a:avLst/>
          </a:prstGeom>
        </p:spPr>
      </p:pic>
      <p:sp>
        <p:nvSpPr>
          <p:cNvPr id="8" name="Text 4"/>
          <p:cNvSpPr/>
          <p:nvPr/>
        </p:nvSpPr>
        <p:spPr>
          <a:xfrm>
            <a:off x="15432429" y="8877300"/>
            <a:ext cx="687579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Strong alignment between product investment and revenue performance</a:t>
            </a:r>
            <a:endParaRPr lang="en-US" sz="1600" dirty="0"/>
          </a:p>
        </p:txBody>
      </p:sp>
      <p:pic>
        <p:nvPicPr>
          <p:cNvPr id="10" name="Image 3"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1381" y="8890000"/>
            <a:ext cx="254032" cy="254000"/>
          </a:xfrm>
          <a:prstGeom prst="rect">
            <a:avLst/>
          </a:prstGeom>
        </p:spPr>
      </p:pic>
      <p:sp>
        <p:nvSpPr>
          <p:cNvPr id="11" name="Text 5"/>
          <p:cNvSpPr/>
          <p:nvPr/>
        </p:nvSpPr>
        <p:spPr>
          <a:xfrm>
            <a:off x="15432429" y="9677400"/>
            <a:ext cx="709172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Budget distribution reflects strategic prioritization of growth and innovation</a:t>
            </a:r>
            <a:endParaRPr lang="en-US" sz="1600" dirty="0"/>
          </a:p>
        </p:txBody>
      </p:sp>
      <p:pic>
        <p:nvPicPr>
          <p:cNvPr id="13" name="Image 5"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1381" y="9690100"/>
            <a:ext cx="254032" cy="254000"/>
          </a:xfrm>
          <a:prstGeom prst="rect">
            <a:avLst/>
          </a:prstGeom>
        </p:spPr>
      </p:pic>
      <p:pic>
        <p:nvPicPr>
          <p:cNvPr id="14" name="Image 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5149" y="10896600"/>
            <a:ext cx="177822" cy="177800"/>
          </a:xfrm>
          <a:prstGeom prst="rect">
            <a:avLst/>
          </a:prstGeom>
        </p:spPr>
      </p:pic>
      <p:pic>
        <p:nvPicPr>
          <p:cNvPr id="15" name="Image 7"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3702050"/>
            <a:ext cx="21338667" cy="12700"/>
          </a:xfrm>
          <a:prstGeom prst="rect">
            <a:avLst/>
          </a:prstGeom>
        </p:spPr>
      </p:pic>
      <p:pic>
        <p:nvPicPr>
          <p:cNvPr id="16" name="Image 8"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11449050"/>
            <a:ext cx="21338667" cy="12700"/>
          </a:xfrm>
          <a:prstGeom prst="rect">
            <a:avLst/>
          </a:prstGeom>
        </p:spPr>
      </p:pic>
      <p:pic>
        <p:nvPicPr>
          <p:cNvPr id="17" name="Image 9"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60157" y="0"/>
            <a:ext cx="12702" cy="13716000"/>
          </a:xfrm>
          <a:prstGeom prst="rect">
            <a:avLst/>
          </a:prstGeom>
        </p:spPr>
      </p:pic>
      <p:sp>
        <p:nvSpPr>
          <p:cNvPr id="18" name="Shape 6"/>
          <p:cNvSpPr/>
          <p:nvPr/>
        </p:nvSpPr>
        <p:spPr>
          <a:xfrm>
            <a:off x="2044956" y="4127500"/>
            <a:ext cx="6935067" cy="6921500"/>
          </a:xfrm>
          <a:prstGeom prst="rect">
            <a:avLst/>
          </a:prstGeom>
          <a:noFill/>
          <a:ln/>
        </p:spPr>
      </p:sp>
      <p:pic>
        <p:nvPicPr>
          <p:cNvPr id="19" name="Image 10"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13302" y="4978400"/>
            <a:ext cx="6071359" cy="6070600"/>
          </a:xfrm>
          <a:prstGeom prst="rect">
            <a:avLst/>
          </a:prstGeom>
        </p:spPr>
      </p:pic>
      <p:pic>
        <p:nvPicPr>
          <p:cNvPr id="20" name="Image 11" descr=" "/>
          <p:cNvPicPr>
            <a:picLocks noChangeAspect="1"/>
          </p:cNvPicPr>
          <p:nvPr/>
        </p:nvPicPr>
        <p:blipFill>
          <a:blip r:embed="rId5">
            <a:extLst>
              <a:ext uri="{96DAC541-7B7A-43D3-8B79-37D633B846F1}">
                <asvg:svgBlip xmlns:asvg="http://schemas.microsoft.com/office/drawing/2016/SVG/main" r:embed="rId13"/>
              </a:ext>
            </a:extLst>
          </a:blip>
          <a:stretch>
            <a:fillRect/>
          </a:stretch>
        </p:blipFill>
        <p:spPr>
          <a:xfrm>
            <a:off x="8154419" y="6781800"/>
            <a:ext cx="177822" cy="177800"/>
          </a:xfrm>
          <a:prstGeom prst="rect">
            <a:avLst/>
          </a:prstGeom>
        </p:spPr>
      </p:pic>
      <p:pic>
        <p:nvPicPr>
          <p:cNvPr id="21" name="Image 12"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89711" y="5854700"/>
            <a:ext cx="4318540" cy="4318000"/>
          </a:xfrm>
          <a:prstGeom prst="rect">
            <a:avLst/>
          </a:prstGeom>
        </p:spPr>
      </p:pic>
      <p:pic>
        <p:nvPicPr>
          <p:cNvPr id="22" name="Image 13"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04225" y="4127500"/>
            <a:ext cx="2489511" cy="2489200"/>
          </a:xfrm>
          <a:prstGeom prst="rect">
            <a:avLst/>
          </a:prstGeom>
        </p:spPr>
      </p:pic>
      <p:pic>
        <p:nvPicPr>
          <p:cNvPr id="23" name="Image 14"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04225" y="6769100"/>
            <a:ext cx="2489511" cy="2489200"/>
          </a:xfrm>
          <a:prstGeom prst="rect">
            <a:avLst/>
          </a:prstGeom>
        </p:spPr>
      </p:pic>
      <p:pic>
        <p:nvPicPr>
          <p:cNvPr id="24" name="Image 15" descr=" "/>
          <p:cNvPicPr>
            <a:picLocks noChangeAspect="1"/>
          </p:cNvPicPr>
          <p:nvPr/>
        </p:nvPicPr>
        <p:blipFill>
          <a:blip r:embed="rId16">
            <a:extLst>
              <a:ext uri="{96DAC541-7B7A-43D3-8B79-37D633B846F1}">
                <asvg:svgBlip xmlns:asvg="http://schemas.microsoft.com/office/drawing/2016/SVG/main" r:embed="rId20"/>
              </a:ext>
            </a:extLst>
          </a:blip>
          <a:stretch>
            <a:fillRect/>
          </a:stretch>
        </p:blipFill>
        <p:spPr>
          <a:xfrm>
            <a:off x="6490511" y="8382000"/>
            <a:ext cx="2489511" cy="2489200"/>
          </a:xfrm>
          <a:prstGeom prst="rect">
            <a:avLst/>
          </a:prstGeom>
        </p:spPr>
      </p:pic>
      <p:pic>
        <p:nvPicPr>
          <p:cNvPr id="25" name="Image 16" descr=" "/>
          <p:cNvPicPr>
            <a:picLocks noChangeAspect="1"/>
          </p:cNvPicPr>
          <p:nvPr/>
        </p:nvPicPr>
        <p:blipFill>
          <a:blip r:embed="rId16">
            <a:extLst>
              <a:ext uri="{96DAC541-7B7A-43D3-8B79-37D633B846F1}">
                <asvg:svgBlip xmlns:asvg="http://schemas.microsoft.com/office/drawing/2016/SVG/main" r:embed="rId21"/>
              </a:ext>
            </a:extLst>
          </a:blip>
          <a:stretch>
            <a:fillRect/>
          </a:stretch>
        </p:blipFill>
        <p:spPr>
          <a:xfrm>
            <a:off x="2044956" y="8382000"/>
            <a:ext cx="2489511" cy="2489200"/>
          </a:xfrm>
          <a:prstGeom prst="rect">
            <a:avLst/>
          </a:prstGeom>
        </p:spPr>
      </p:pic>
      <p:sp>
        <p:nvSpPr>
          <p:cNvPr id="26" name="Text 7"/>
          <p:cNvSpPr/>
          <p:nvPr/>
        </p:nvSpPr>
        <p:spPr>
          <a:xfrm>
            <a:off x="5194949" y="5422900"/>
            <a:ext cx="5758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Sales</a:t>
            </a:r>
            <a:endParaRPr lang="en-US" sz="1600" dirty="0"/>
          </a:p>
        </p:txBody>
      </p:sp>
      <p:sp>
        <p:nvSpPr>
          <p:cNvPr id="27" name="Text 8"/>
          <p:cNvSpPr/>
          <p:nvPr/>
        </p:nvSpPr>
        <p:spPr>
          <a:xfrm>
            <a:off x="7366921" y="9677400"/>
            <a:ext cx="80443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Product</a:t>
            </a:r>
            <a:endParaRPr lang="en-US" sz="1600" dirty="0"/>
          </a:p>
        </p:txBody>
      </p:sp>
      <p:sp>
        <p:nvSpPr>
          <p:cNvPr id="28" name="Text 9"/>
          <p:cNvSpPr/>
          <p:nvPr/>
        </p:nvSpPr>
        <p:spPr>
          <a:xfrm>
            <a:off x="2908664" y="9677400"/>
            <a:ext cx="81713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6D6D6D">
                    <a:alpha val="100000"/>
                  </a:srgbClr>
                </a:solidFill>
                <a:latin typeface="Inter Regular" pitchFamily="34" charset="0"/>
                <a:ea typeface="Inter Regular" pitchFamily="34" charset="-122"/>
                <a:cs typeface="Inter Regular" pitchFamily="34" charset="-120"/>
              </a:rPr>
              <a:t>Support</a:t>
            </a:r>
            <a:endParaRPr lang="en-US" sz="1600" dirty="0"/>
          </a:p>
        </p:txBody>
      </p:sp>
      <p:sp>
        <p:nvSpPr>
          <p:cNvPr id="29" name="Text 10"/>
          <p:cNvSpPr/>
          <p:nvPr/>
        </p:nvSpPr>
        <p:spPr>
          <a:xfrm>
            <a:off x="5182248" y="5041900"/>
            <a:ext cx="61814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40%</a:t>
            </a:r>
            <a:endParaRPr lang="en-US" sz="2000" dirty="0"/>
          </a:p>
        </p:txBody>
      </p:sp>
      <p:sp>
        <p:nvSpPr>
          <p:cNvPr id="30" name="Text 11"/>
          <p:cNvSpPr/>
          <p:nvPr/>
        </p:nvSpPr>
        <p:spPr>
          <a:xfrm>
            <a:off x="7468533" y="9296400"/>
            <a:ext cx="61814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35%</a:t>
            </a:r>
            <a:endParaRPr lang="en-US" sz="2000" dirty="0"/>
          </a:p>
        </p:txBody>
      </p:sp>
      <p:sp>
        <p:nvSpPr>
          <p:cNvPr id="31" name="Text 12"/>
          <p:cNvSpPr/>
          <p:nvPr/>
        </p:nvSpPr>
        <p:spPr>
          <a:xfrm>
            <a:off x="3022978" y="9296400"/>
            <a:ext cx="6054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25%</a:t>
            </a:r>
            <a:endParaRPr lang="en-US" sz="2000" dirty="0"/>
          </a:p>
        </p:txBody>
      </p:sp>
      <p:pic>
        <p:nvPicPr>
          <p:cNvPr id="32" name="Image 17" descr=" "/>
          <p:cNvPicPr>
            <a:picLocks noChangeAspect="1"/>
          </p:cNvPicPr>
          <p:nvPr/>
        </p:nvPicPr>
        <p:blipFill>
          <a:blip r:embed="rId5">
            <a:extLst>
              <a:ext uri="{96DAC541-7B7A-43D3-8B79-37D633B846F1}">
                <asvg:svgBlip xmlns:asvg="http://schemas.microsoft.com/office/drawing/2016/SVG/main" r:embed="rId22"/>
              </a:ext>
            </a:extLst>
          </a:blip>
          <a:stretch>
            <a:fillRect/>
          </a:stretch>
        </p:blipFill>
        <p:spPr>
          <a:xfrm>
            <a:off x="3315114" y="7213600"/>
            <a:ext cx="177822" cy="177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0428003" y="4064000"/>
            <a:ext cx="12688886" cy="2540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95E1E">
                    <a:alpha val="100000"/>
                  </a:srgbClr>
                </a:solidFill>
                <a:latin typeface="Inter Medium" pitchFamily="34" charset="0"/>
                <a:ea typeface="Inter Medium" pitchFamily="34" charset="-122"/>
                <a:cs typeface="Inter Medium" pitchFamily="34" charset="-120"/>
              </a:rPr>
              <a:t>Our team has opened doors to new realms, inviting exploration into the unknown where </a:t>
            </a:r>
            <a:r>
              <a:rPr lang="en-US" sz="6000" kern="0" spc="-240" dirty="0">
                <a:solidFill>
                  <a:srgbClr val="EF9A77">
                    <a:alpha val="100000"/>
                  </a:srgbClr>
                </a:solidFill>
                <a:latin typeface="IBM Plex Serif Italic" pitchFamily="34" charset="0"/>
                <a:ea typeface="IBM Plex Serif Italic" pitchFamily="34" charset="-122"/>
                <a:cs typeface="IBM Plex Serif Italic" pitchFamily="34" charset="-120"/>
              </a:rPr>
              <a:t>dreams meet reality.</a:t>
            </a:r>
            <a:endParaRPr lang="en-US" sz="6000" dirty="0"/>
          </a:p>
        </p:txBody>
      </p:sp>
      <p:sp>
        <p:nvSpPr>
          <p:cNvPr id="4" name="Text 1"/>
          <p:cNvSpPr/>
          <p:nvPr/>
        </p:nvSpPr>
        <p:spPr>
          <a:xfrm>
            <a:off x="16778797" y="9283700"/>
            <a:ext cx="6168738" cy="1608667"/>
          </a:xfrm>
          <a:prstGeom prst="rect">
            <a:avLst/>
          </a:prstGeom>
          <a:noFill/>
          <a:ln/>
        </p:spPr>
        <p:txBody>
          <a:bodyPr wrap="square" lIns="0" tIns="0" rIns="0" bIns="0" rtlCol="0" anchor="t"/>
          <a:lstStyle/>
          <a:p>
            <a:pPr marL="0" indent="0" algn="l">
              <a:lnSpc>
                <a:spcPts val="3000"/>
              </a:lnSpc>
              <a:buNone/>
            </a:pPr>
            <a:r>
              <a:rPr lang="en-US" sz="2000" kern="0" spc="-40" dirty="0">
                <a:solidFill>
                  <a:srgbClr val="6D6D6D">
                    <a:alpha val="100000"/>
                  </a:srgbClr>
                </a:solidFill>
                <a:latin typeface="Inter Medium" pitchFamily="34" charset="0"/>
                <a:ea typeface="Inter Medium" pitchFamily="34" charset="-122"/>
                <a:cs typeface="Inter Medium" pitchFamily="34" charset="-120"/>
              </a:rPr>
              <a:t>We achieved milestones in new markets and technologies, deepening our impact. This was possible due to our team's dedication, our partners' trust, and stakeholders' support. Thank you all.</a:t>
            </a:r>
            <a:endParaRPr lang="en-US" sz="2000" dirty="0"/>
          </a:p>
        </p:txBody>
      </p:sp>
      <p:sp>
        <p:nvSpPr>
          <p:cNvPr id="5" name="Shape 2"/>
          <p:cNvSpPr/>
          <p:nvPr/>
        </p:nvSpPr>
        <p:spPr>
          <a:xfrm>
            <a:off x="2540318" y="3098800"/>
            <a:ext cx="6274584" cy="7708900"/>
          </a:xfrm>
          <a:prstGeom prst="rect">
            <a:avLst/>
          </a:prstGeom>
          <a:solidFill>
            <a:srgbClr val="5B5B5B">
              <a:alpha val="100000"/>
            </a:srgbClr>
          </a:solidFill>
          <a:ln/>
        </p:spPr>
      </p:sp>
      <p:sp>
        <p:nvSpPr>
          <p:cNvPr id="7" name="Text 3"/>
          <p:cNvSpPr/>
          <p:nvPr/>
        </p:nvSpPr>
        <p:spPr>
          <a:xfrm>
            <a:off x="2540318" y="11061700"/>
            <a:ext cx="635926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9B9B9">
                    <a:alpha val="100000"/>
                  </a:srgbClr>
                </a:solidFill>
                <a:latin typeface="Inter Bold" pitchFamily="34" charset="0"/>
                <a:ea typeface="Inter Bold" pitchFamily="34" charset="-122"/>
                <a:cs typeface="Inter Bold" pitchFamily="34" charset="-120"/>
              </a:rPr>
              <a:t>Alex Turner, CEO – 2025</a:t>
            </a:r>
            <a:endParaRPr lang="en-US" sz="2000" dirty="0"/>
          </a:p>
        </p:txBody>
      </p:sp>
      <p:pic>
        <p:nvPicPr>
          <p:cNvPr id="19" name="Graphic 18">
            <a:extLst>
              <a:ext uri="{FF2B5EF4-FFF2-40B4-BE49-F238E27FC236}">
                <a16:creationId xmlns:a16="http://schemas.microsoft.com/office/drawing/2014/main" id="{7CAE3B36-E810-45A4-81F1-ED2F410D3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00987" y="2837189"/>
            <a:ext cx="12483768" cy="5024111"/>
          </a:xfrm>
          <a:prstGeom prst="rect">
            <a:avLst/>
          </a:prstGeom>
        </p:spPr>
      </p:pic>
      <p:sp>
        <p:nvSpPr>
          <p:cNvPr id="20" name="Picture Placeholder 2">
            <a:extLst>
              <a:ext uri="{FF2B5EF4-FFF2-40B4-BE49-F238E27FC236}">
                <a16:creationId xmlns:a16="http://schemas.microsoft.com/office/drawing/2014/main" id="{C42B482A-00FE-410C-8288-27C8830F873D}"/>
              </a:ext>
            </a:extLst>
          </p:cNvPr>
          <p:cNvSpPr>
            <a:spLocks noGrp="1"/>
          </p:cNvSpPr>
          <p:nvPr>
            <p:ph type="pic" sz="quarter" idx="10"/>
          </p:nvPr>
        </p:nvSpPr>
        <p:spPr>
          <a:xfrm>
            <a:off x="2533094" y="2908300"/>
            <a:ext cx="6251575" cy="7899400"/>
          </a:xfrm>
          <a:prstGeom prst="rect">
            <a:avLst/>
          </a:prstGeom>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7074784"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Investment &amp; Capital Allocation</a:t>
            </a:r>
            <a:endParaRPr lang="en-US" sz="6000" dirty="0"/>
          </a:p>
        </p:txBody>
      </p:sp>
      <p:sp>
        <p:nvSpPr>
          <p:cNvPr id="3" name="Text 1"/>
          <p:cNvSpPr/>
          <p:nvPr/>
        </p:nvSpPr>
        <p:spPr>
          <a:xfrm>
            <a:off x="1524191" y="3962400"/>
            <a:ext cx="7485469"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This document provides an in-depth analysis of the strategic allocation of capital, detailing how investments were made to foster growth, drive innovation, and enhance operational scalability. It explores the various avenues through which funding was utilized to maximize efficiency and support the overall expansion of the organization.</a:t>
            </a:r>
            <a:endParaRPr lang="en-US" sz="1600" dirty="0"/>
          </a:p>
        </p:txBody>
      </p:sp>
      <p:sp>
        <p:nvSpPr>
          <p:cNvPr id="4" name="Text 2"/>
          <p:cNvSpPr/>
          <p:nvPr/>
        </p:nvSpPr>
        <p:spPr>
          <a:xfrm>
            <a:off x="11596549" y="6007100"/>
            <a:ext cx="4017936"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Infrastructure is vital for economic growth, including transportation and utilities that boost productivity and attract investments.</a:t>
            </a:r>
            <a:endParaRPr lang="en-US" sz="1600" dirty="0"/>
          </a:p>
        </p:txBody>
      </p:sp>
      <p:sp>
        <p:nvSpPr>
          <p:cNvPr id="5" name="Text 3"/>
          <p:cNvSpPr/>
          <p:nvPr/>
        </p:nvSpPr>
        <p:spPr>
          <a:xfrm>
            <a:off x="11596549" y="2133600"/>
            <a:ext cx="3988298"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B7C3C">
                    <a:alpha val="100000"/>
                  </a:srgbClr>
                </a:solidFill>
                <a:latin typeface="Inter Regular" pitchFamily="34" charset="0"/>
                <a:ea typeface="Inter Regular" pitchFamily="34" charset="-122"/>
                <a:cs typeface="Inter Regular" pitchFamily="34" charset="-120"/>
              </a:rPr>
              <a:t>$4.2M</a:t>
            </a:r>
            <a:endParaRPr lang="en-US" sz="9600" dirty="0"/>
          </a:p>
        </p:txBody>
      </p:sp>
      <p:sp>
        <p:nvSpPr>
          <p:cNvPr id="6" name="Text 4"/>
          <p:cNvSpPr/>
          <p:nvPr/>
        </p:nvSpPr>
        <p:spPr>
          <a:xfrm>
            <a:off x="11596549" y="3962400"/>
            <a:ext cx="366652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Infrastructure</a:t>
            </a:r>
            <a:endParaRPr lang="en-US" sz="2000" dirty="0"/>
          </a:p>
        </p:txBody>
      </p:sp>
      <p:sp>
        <p:nvSpPr>
          <p:cNvPr id="7" name="Text 5"/>
          <p:cNvSpPr/>
          <p:nvPr/>
        </p:nvSpPr>
        <p:spPr>
          <a:xfrm>
            <a:off x="18709438" y="6007100"/>
            <a:ext cx="4017936"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Product development is crucial for investment, focusing on creating or improving products to meet market needs.</a:t>
            </a:r>
            <a:endParaRPr lang="en-US" sz="1600" dirty="0"/>
          </a:p>
        </p:txBody>
      </p:sp>
      <p:sp>
        <p:nvSpPr>
          <p:cNvPr id="8" name="Text 6"/>
          <p:cNvSpPr/>
          <p:nvPr/>
        </p:nvSpPr>
        <p:spPr>
          <a:xfrm>
            <a:off x="18709438" y="2133600"/>
            <a:ext cx="3988298"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ECDAA">
                    <a:alpha val="100000"/>
                  </a:srgbClr>
                </a:solidFill>
                <a:latin typeface="Inter Regular" pitchFamily="34" charset="0"/>
                <a:ea typeface="Inter Regular" pitchFamily="34" charset="-122"/>
                <a:cs typeface="Inter Regular" pitchFamily="34" charset="-120"/>
              </a:rPr>
              <a:t>$3.6M</a:t>
            </a:r>
            <a:endParaRPr lang="en-US" sz="9600" dirty="0"/>
          </a:p>
        </p:txBody>
      </p:sp>
      <p:sp>
        <p:nvSpPr>
          <p:cNvPr id="9" name="Text 7"/>
          <p:cNvSpPr/>
          <p:nvPr/>
        </p:nvSpPr>
        <p:spPr>
          <a:xfrm>
            <a:off x="18709438" y="3962400"/>
            <a:ext cx="366652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DBDBD">
                    <a:alpha val="100000"/>
                  </a:srgbClr>
                </a:solidFill>
                <a:latin typeface="Inter Medium" pitchFamily="34" charset="0"/>
                <a:ea typeface="Inter Medium" pitchFamily="34" charset="-122"/>
                <a:cs typeface="Inter Medium" pitchFamily="34" charset="-120"/>
              </a:rPr>
              <a:t>Product Development</a:t>
            </a:r>
            <a:endParaRPr lang="en-US" sz="2000" dirty="0"/>
          </a:p>
        </p:txBody>
      </p:sp>
      <p:pic>
        <p:nvPicPr>
          <p:cNvPr id="10"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9056" y="2476500"/>
            <a:ext cx="12702" cy="4597400"/>
          </a:xfrm>
          <a:prstGeom prst="rect">
            <a:avLst/>
          </a:prstGeom>
        </p:spPr>
      </p:pic>
      <p:pic>
        <p:nvPicPr>
          <p:cNvPr id="11"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49056" y="7848600"/>
            <a:ext cx="12702" cy="4597400"/>
          </a:xfrm>
          <a:prstGeom prst="rect">
            <a:avLst/>
          </a:prstGeom>
        </p:spPr>
      </p:pic>
      <p:pic>
        <p:nvPicPr>
          <p:cNvPr id="12" name="Image 2"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3278" y="7848600"/>
            <a:ext cx="12702" cy="4597400"/>
          </a:xfrm>
          <a:prstGeom prst="rect">
            <a:avLst/>
          </a:prstGeom>
        </p:spPr>
      </p:pic>
      <p:pic>
        <p:nvPicPr>
          <p:cNvPr id="13" name="Image 3"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6167" y="2476500"/>
            <a:ext cx="12702" cy="4597400"/>
          </a:xfrm>
          <a:prstGeom prst="rect">
            <a:avLst/>
          </a:prstGeom>
        </p:spPr>
      </p:pic>
      <p:pic>
        <p:nvPicPr>
          <p:cNvPr id="14" name="Image 4"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6167" y="7848600"/>
            <a:ext cx="12702" cy="4597400"/>
          </a:xfrm>
          <a:prstGeom prst="rect">
            <a:avLst/>
          </a:prstGeom>
        </p:spPr>
      </p:pic>
      <p:sp>
        <p:nvSpPr>
          <p:cNvPr id="15" name="Text 8"/>
          <p:cNvSpPr/>
          <p:nvPr/>
        </p:nvSpPr>
        <p:spPr>
          <a:xfrm>
            <a:off x="11596549" y="11341100"/>
            <a:ext cx="414495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Marketing showcases product value to investors, promotes capital attraction, allocates resources, identifies opportunities, and guides funds to projects.</a:t>
            </a:r>
            <a:endParaRPr lang="en-US" sz="1600" dirty="0"/>
          </a:p>
        </p:txBody>
      </p:sp>
      <p:sp>
        <p:nvSpPr>
          <p:cNvPr id="16" name="Text 9"/>
          <p:cNvSpPr/>
          <p:nvPr/>
        </p:nvSpPr>
        <p:spPr>
          <a:xfrm>
            <a:off x="11596549" y="7518400"/>
            <a:ext cx="3746968"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ECDAA">
                    <a:alpha val="100000"/>
                  </a:srgbClr>
                </a:solidFill>
                <a:latin typeface="Inter Regular" pitchFamily="34" charset="0"/>
                <a:ea typeface="Inter Regular" pitchFamily="34" charset="-122"/>
                <a:cs typeface="Inter Regular" pitchFamily="34" charset="-120"/>
              </a:rPr>
              <a:t>$1.5M</a:t>
            </a:r>
            <a:endParaRPr lang="en-US" sz="9600" dirty="0"/>
          </a:p>
        </p:txBody>
      </p:sp>
      <p:sp>
        <p:nvSpPr>
          <p:cNvPr id="17" name="Text 10"/>
          <p:cNvSpPr/>
          <p:nvPr/>
        </p:nvSpPr>
        <p:spPr>
          <a:xfrm>
            <a:off x="11596549" y="9347200"/>
            <a:ext cx="342519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DBDBD">
                    <a:alpha val="100000"/>
                  </a:srgbClr>
                </a:solidFill>
                <a:latin typeface="Inter Medium" pitchFamily="34" charset="0"/>
                <a:ea typeface="Inter Medium" pitchFamily="34" charset="-122"/>
                <a:cs typeface="Inter Medium" pitchFamily="34" charset="-120"/>
              </a:rPr>
              <a:t>Marketing</a:t>
            </a:r>
            <a:endParaRPr lang="en-US" sz="2000" dirty="0"/>
          </a:p>
        </p:txBody>
      </p:sp>
      <p:sp>
        <p:nvSpPr>
          <p:cNvPr id="18" name="Text 11"/>
          <p:cNvSpPr/>
          <p:nvPr/>
        </p:nvSpPr>
        <p:spPr>
          <a:xfrm>
            <a:off x="4483660" y="11341100"/>
            <a:ext cx="4017936"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Talent acquisition is vital for investment, helping organizations attract talent. It involves recruiting skilled professionals and enhancing productivity.</a:t>
            </a:r>
            <a:endParaRPr lang="en-US" sz="1600" dirty="0"/>
          </a:p>
        </p:txBody>
      </p:sp>
      <p:sp>
        <p:nvSpPr>
          <p:cNvPr id="19" name="Text 12"/>
          <p:cNvSpPr/>
          <p:nvPr/>
        </p:nvSpPr>
        <p:spPr>
          <a:xfrm>
            <a:off x="4483660" y="7518400"/>
            <a:ext cx="3975597"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ECDAA">
                    <a:alpha val="100000"/>
                  </a:srgbClr>
                </a:solidFill>
                <a:latin typeface="Inter Regular" pitchFamily="34" charset="0"/>
                <a:ea typeface="Inter Regular" pitchFamily="34" charset="-122"/>
                <a:cs typeface="Inter Regular" pitchFamily="34" charset="-120"/>
              </a:rPr>
              <a:t>$2.8M</a:t>
            </a:r>
            <a:endParaRPr lang="en-US" sz="9600" dirty="0"/>
          </a:p>
        </p:txBody>
      </p:sp>
      <p:sp>
        <p:nvSpPr>
          <p:cNvPr id="20" name="Text 13"/>
          <p:cNvSpPr/>
          <p:nvPr/>
        </p:nvSpPr>
        <p:spPr>
          <a:xfrm>
            <a:off x="4483660" y="9347200"/>
            <a:ext cx="365382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DBDBD">
                    <a:alpha val="100000"/>
                  </a:srgbClr>
                </a:solidFill>
                <a:latin typeface="Inter Medium" pitchFamily="34" charset="0"/>
                <a:ea typeface="Inter Medium" pitchFamily="34" charset="-122"/>
                <a:cs typeface="Inter Medium" pitchFamily="34" charset="-120"/>
              </a:rPr>
              <a:t>Talent Acquisition</a:t>
            </a:r>
            <a:endParaRPr lang="en-US" sz="2000" dirty="0"/>
          </a:p>
        </p:txBody>
      </p:sp>
      <p:sp>
        <p:nvSpPr>
          <p:cNvPr id="21" name="Text 14"/>
          <p:cNvSpPr/>
          <p:nvPr/>
        </p:nvSpPr>
        <p:spPr>
          <a:xfrm>
            <a:off x="18709438" y="11341100"/>
            <a:ext cx="4017936"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Investment operations manage resources to maximize returns, analyze trends, assess risk, and allocate funds effectively.</a:t>
            </a:r>
            <a:endParaRPr lang="en-US" sz="1600" dirty="0"/>
          </a:p>
        </p:txBody>
      </p:sp>
      <p:sp>
        <p:nvSpPr>
          <p:cNvPr id="22" name="Text 15"/>
          <p:cNvSpPr/>
          <p:nvPr/>
        </p:nvSpPr>
        <p:spPr>
          <a:xfrm>
            <a:off x="18709438" y="7518400"/>
            <a:ext cx="3772371"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FECDAA">
                    <a:alpha val="100000"/>
                  </a:srgbClr>
                </a:solidFill>
                <a:latin typeface="Inter Regular" pitchFamily="34" charset="0"/>
                <a:ea typeface="Inter Regular" pitchFamily="34" charset="-122"/>
                <a:cs typeface="Inter Regular" pitchFamily="34" charset="-120"/>
              </a:rPr>
              <a:t>$1.2M</a:t>
            </a:r>
            <a:endParaRPr lang="en-US" sz="9600" dirty="0"/>
          </a:p>
        </p:txBody>
      </p:sp>
      <p:sp>
        <p:nvSpPr>
          <p:cNvPr id="23" name="Text 16"/>
          <p:cNvSpPr/>
          <p:nvPr/>
        </p:nvSpPr>
        <p:spPr>
          <a:xfrm>
            <a:off x="18709438" y="9347200"/>
            <a:ext cx="345059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BDBDBD">
                    <a:alpha val="100000"/>
                  </a:srgbClr>
                </a:solidFill>
                <a:latin typeface="Inter Medium" pitchFamily="34" charset="0"/>
                <a:ea typeface="Inter Medium" pitchFamily="34" charset="-122"/>
                <a:cs typeface="Inter Medium" pitchFamily="34" charset="-120"/>
              </a:rPr>
              <a:t>Operations</a:t>
            </a:r>
            <a:endParaRPr 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8103613"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Summary &amp; Takeaways</a:t>
            </a:r>
            <a:endParaRPr lang="en-US" sz="6000" dirty="0"/>
          </a:p>
        </p:txBody>
      </p:sp>
      <p:sp>
        <p:nvSpPr>
          <p:cNvPr id="3" name="Text 1"/>
          <p:cNvSpPr/>
          <p:nvPr/>
        </p:nvSpPr>
        <p:spPr>
          <a:xfrm>
            <a:off x="15025978" y="1524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document provides a comprehensive overview of our performance in 2025, highlighting key achievements, challenges faced, and the strategic initiatives we plan to implement as we move forward into the next phase of our growth. We will delve into the metrics that defined our success and outline the steps we will take to ensure continued progress and innovation in the future."</a:t>
            </a:r>
            <a:endParaRPr lang="en-US" sz="1600" dirty="0"/>
          </a:p>
        </p:txBody>
      </p:sp>
      <p:sp>
        <p:nvSpPr>
          <p:cNvPr id="4" name="Shape 2"/>
          <p:cNvSpPr/>
          <p:nvPr/>
        </p:nvSpPr>
        <p:spPr>
          <a:xfrm>
            <a:off x="1943343" y="3403600"/>
            <a:ext cx="20500362" cy="8597900"/>
          </a:xfrm>
          <a:prstGeom prst="rect">
            <a:avLst/>
          </a:prstGeom>
          <a:noFill/>
          <a:ln/>
        </p:spPr>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343" y="3860800"/>
            <a:ext cx="20500362" cy="7912100"/>
          </a:xfrm>
          <a:prstGeom prst="rect">
            <a:avLst/>
          </a:prstGeom>
        </p:spPr>
      </p:pic>
      <p:grpSp>
        <p:nvGrpSpPr>
          <p:cNvPr id="25" name="Group 24">
            <a:extLst>
              <a:ext uri="{FF2B5EF4-FFF2-40B4-BE49-F238E27FC236}">
                <a16:creationId xmlns:a16="http://schemas.microsoft.com/office/drawing/2014/main" id="{E9FB0A09-FA8E-4732-B47F-3044CA933AD8}"/>
              </a:ext>
            </a:extLst>
          </p:cNvPr>
          <p:cNvGrpSpPr/>
          <p:nvPr/>
        </p:nvGrpSpPr>
        <p:grpSpPr>
          <a:xfrm>
            <a:off x="5436279" y="3403600"/>
            <a:ext cx="13196950" cy="8597900"/>
            <a:chOff x="5436279" y="3403600"/>
            <a:chExt cx="13196950" cy="8597900"/>
          </a:xfrm>
        </p:grpSpPr>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3089" y="3441700"/>
              <a:ext cx="8560870" cy="85598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7603" y="4356100"/>
              <a:ext cx="6731841" cy="67310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3206" y="5181600"/>
              <a:ext cx="5080635" cy="5080000"/>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18327" y="3403600"/>
              <a:ext cx="4750394" cy="1041400"/>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6279" y="9461500"/>
              <a:ext cx="4750394" cy="1041400"/>
            </a:xfrm>
            <a:prstGeom prst="rect">
              <a:avLst/>
            </a:prstGeom>
          </p:spPr>
        </p:pic>
        <p:sp>
          <p:nvSpPr>
            <p:cNvPr id="11" name="Text 3"/>
            <p:cNvSpPr/>
            <p:nvPr/>
          </p:nvSpPr>
          <p:spPr>
            <a:xfrm>
              <a:off x="10326391" y="3657600"/>
              <a:ext cx="380200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Achieved strong YoY growth in revenue, user base, and product adoption</a:t>
              </a:r>
              <a:endParaRPr lang="en-US" sz="1600" dirty="0"/>
            </a:p>
          </p:txBody>
        </p:sp>
        <p:pic>
          <p:nvPicPr>
            <p:cNvPr id="12"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679610" y="5511800"/>
              <a:ext cx="4750394" cy="1041400"/>
            </a:xfrm>
            <a:prstGeom prst="rect">
              <a:avLst/>
            </a:prstGeom>
          </p:spPr>
        </p:pic>
        <p:sp>
          <p:nvSpPr>
            <p:cNvPr id="13" name="Text 4"/>
            <p:cNvSpPr/>
            <p:nvPr/>
          </p:nvSpPr>
          <p:spPr>
            <a:xfrm>
              <a:off x="14187673" y="5765800"/>
              <a:ext cx="380200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Invested strategically in infrastructure, talent, and innovation</a:t>
              </a:r>
              <a:endParaRPr lang="en-US" sz="1600" dirty="0"/>
            </a:p>
          </p:txBody>
        </p:sp>
        <p:pic>
          <p:nvPicPr>
            <p:cNvPr id="14" name="Image 7" descr=" "/>
            <p:cNvPicPr>
              <a:picLocks noChangeAspect="1"/>
            </p:cNvPicPr>
            <p:nvPr/>
          </p:nvPicPr>
          <p:blipFill>
            <a:blip r:embed="rId13">
              <a:extLst>
                <a:ext uri="{96DAC541-7B7A-43D3-8B79-37D633B846F1}">
                  <asvg:svgBlip xmlns:asvg="http://schemas.microsoft.com/office/drawing/2016/SVG/main" r:embed="rId17"/>
                </a:ext>
              </a:extLst>
            </a:blip>
            <a:stretch>
              <a:fillRect/>
            </a:stretch>
          </p:blipFill>
          <p:spPr>
            <a:xfrm>
              <a:off x="13882835" y="8636000"/>
              <a:ext cx="4750394" cy="1041400"/>
            </a:xfrm>
            <a:prstGeom prst="rect">
              <a:avLst/>
            </a:prstGeom>
          </p:spPr>
        </p:pic>
        <p:sp>
          <p:nvSpPr>
            <p:cNvPr id="15" name="Text 5"/>
            <p:cNvSpPr/>
            <p:nvPr/>
          </p:nvSpPr>
          <p:spPr>
            <a:xfrm>
              <a:off x="14390899" y="8890000"/>
              <a:ext cx="380200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Entering 2025 with a clear roadmap and momentum for scalable growth</a:t>
              </a:r>
              <a:endParaRPr lang="en-US" sz="1600" dirty="0"/>
            </a:p>
          </p:txBody>
        </p:sp>
        <p:sp>
          <p:nvSpPr>
            <p:cNvPr id="16" name="Text 6"/>
            <p:cNvSpPr/>
            <p:nvPr/>
          </p:nvSpPr>
          <p:spPr>
            <a:xfrm>
              <a:off x="5944343" y="9715500"/>
              <a:ext cx="380200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Key focus areas: mobile optimization, data privacy, customer retention.</a:t>
              </a:r>
              <a:endParaRPr lang="en-US" sz="1600" dirty="0"/>
            </a:p>
          </p:txBody>
        </p:sp>
        <p:pic>
          <p:nvPicPr>
            <p:cNvPr id="17" name="Image 8"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04213" y="6032500"/>
              <a:ext cx="3378622" cy="3378200"/>
            </a:xfrm>
            <a:prstGeom prst="rect">
              <a:avLst/>
            </a:prstGeom>
          </p:spPr>
        </p:pic>
        <p:pic>
          <p:nvPicPr>
            <p:cNvPr id="18" name="Image 9" descr=" "/>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266308" y="6794500"/>
              <a:ext cx="1841730" cy="1841500"/>
            </a:xfrm>
            <a:prstGeom prst="rect">
              <a:avLst/>
            </a:prstGeom>
          </p:spPr>
        </p:pic>
        <p:pic>
          <p:nvPicPr>
            <p:cNvPr id="19" name="Image 10" descr=" "/>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52406" y="6032500"/>
              <a:ext cx="4750394" cy="1041400"/>
            </a:xfrm>
            <a:prstGeom prst="rect">
              <a:avLst/>
            </a:prstGeom>
          </p:spPr>
        </p:pic>
        <p:sp>
          <p:nvSpPr>
            <p:cNvPr id="20" name="Text 7"/>
            <p:cNvSpPr/>
            <p:nvPr/>
          </p:nvSpPr>
          <p:spPr>
            <a:xfrm>
              <a:off x="6960470" y="6286500"/>
              <a:ext cx="3802009"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Maintained financial health with increased profitability and efficiency</a:t>
              </a:r>
              <a:endParaRPr lang="en-US" sz="1600" dirty="0"/>
            </a:p>
          </p:txBody>
        </p:sp>
        <p:pic>
          <p:nvPicPr>
            <p:cNvPr id="21" name="Image 11"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819327" y="4724400"/>
              <a:ext cx="241330" cy="241300"/>
            </a:xfrm>
            <a:prstGeom prst="rect">
              <a:avLst/>
            </a:prstGeom>
          </p:spPr>
        </p:pic>
        <p:pic>
          <p:nvPicPr>
            <p:cNvPr id="22" name="Image 12" descr=" "/>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3743118" y="7366000"/>
              <a:ext cx="241330" cy="241300"/>
            </a:xfrm>
            <a:prstGeom prst="rect">
              <a:avLst/>
            </a:prstGeom>
          </p:spPr>
        </p:pic>
        <p:pic>
          <p:nvPicPr>
            <p:cNvPr id="23" name="Image 13" descr=" "/>
            <p:cNvPicPr>
              <a:picLocks noChangeAspect="1"/>
            </p:cNvPicPr>
            <p:nvPr/>
          </p:nvPicPr>
          <p:blipFill>
            <a:blip r:embed="rId24">
              <a:extLst>
                <a:ext uri="{96DAC541-7B7A-43D3-8B79-37D633B846F1}">
                  <asvg:svgBlip xmlns:asvg="http://schemas.microsoft.com/office/drawing/2016/SVG/main" r:embed="rId28"/>
                </a:ext>
              </a:extLst>
            </a:blip>
            <a:stretch>
              <a:fillRect/>
            </a:stretch>
          </p:blipFill>
          <p:spPr>
            <a:xfrm>
              <a:off x="9526191" y="7835900"/>
              <a:ext cx="241330" cy="241300"/>
            </a:xfrm>
            <a:prstGeom prst="rect">
              <a:avLst/>
            </a:prstGeom>
          </p:spPr>
        </p:pic>
        <p:pic>
          <p:nvPicPr>
            <p:cNvPr id="24" name="Image 14" descr=" "/>
            <p:cNvPicPr>
              <a:picLocks noChangeAspect="1"/>
            </p:cNvPicPr>
            <p:nvPr/>
          </p:nvPicPr>
          <p:blipFill>
            <a:blip r:embed="rId24">
              <a:extLst>
                <a:ext uri="{96DAC541-7B7A-43D3-8B79-37D633B846F1}">
                  <asvg:svgBlip xmlns:asvg="http://schemas.microsoft.com/office/drawing/2016/SVG/main" r:embed="rId29"/>
                </a:ext>
              </a:extLst>
            </a:blip>
            <a:stretch>
              <a:fillRect/>
            </a:stretch>
          </p:blipFill>
          <p:spPr>
            <a:xfrm>
              <a:off x="13705013" y="10541000"/>
              <a:ext cx="241330" cy="241300"/>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00000"/>
        </a:solidFill>
        <a:effectLst/>
      </p:bgPr>
    </p:bg>
    <p:spTree>
      <p:nvGrpSpPr>
        <p:cNvPr id="1" name=""/>
        <p:cNvGrpSpPr/>
        <p:nvPr/>
      </p:nvGrpSpPr>
      <p:grpSpPr>
        <a:xfrm>
          <a:off x="0" y="0"/>
          <a:ext cx="0" cy="0"/>
          <a:chOff x="0" y="0"/>
          <a:chExt cx="0" cy="0"/>
        </a:xfrm>
      </p:grpSpPr>
      <p:sp>
        <p:nvSpPr>
          <p:cNvPr id="3" name="Shape 0"/>
          <p:cNvSpPr/>
          <p:nvPr/>
        </p:nvSpPr>
        <p:spPr>
          <a:xfrm rot="10800000">
            <a:off x="12345943" y="6692900"/>
            <a:ext cx="228629" cy="228600"/>
          </a:xfrm>
          <a:prstGeom prst="ellipse">
            <a:avLst/>
          </a:prstGeom>
          <a:solidFill>
            <a:srgbClr val="0D0C0C">
              <a:alpha val="100000"/>
            </a:srgbClr>
          </a:solidFill>
          <a:ln w="12700">
            <a:solidFill>
              <a:srgbClr val="3C3C3C"/>
            </a:solidFill>
            <a:prstDash val="solid"/>
          </a:ln>
        </p:spPr>
      </p:sp>
      <p:sp>
        <p:nvSpPr>
          <p:cNvPr id="4" name="Shape 1"/>
          <p:cNvSpPr/>
          <p:nvPr/>
        </p:nvSpPr>
        <p:spPr>
          <a:xfrm rot="10800000">
            <a:off x="2362495" y="8877300"/>
            <a:ext cx="241330" cy="241300"/>
          </a:xfrm>
          <a:prstGeom prst="ellipse">
            <a:avLst/>
          </a:prstGeom>
          <a:solidFill>
            <a:srgbClr val="0D0C0C">
              <a:alpha val="100000"/>
            </a:srgbClr>
          </a:solidFill>
          <a:ln w="12700">
            <a:solidFill>
              <a:srgbClr val="3C3C3C"/>
            </a:solidFill>
            <a:prstDash val="solid"/>
          </a:ln>
        </p:spPr>
      </p:sp>
      <p:sp>
        <p:nvSpPr>
          <p:cNvPr id="5" name="Shape 2"/>
          <p:cNvSpPr/>
          <p:nvPr/>
        </p:nvSpPr>
        <p:spPr>
          <a:xfrm rot="10800000">
            <a:off x="22329391" y="7683500"/>
            <a:ext cx="241330" cy="241300"/>
          </a:xfrm>
          <a:prstGeom prst="ellipse">
            <a:avLst/>
          </a:prstGeom>
          <a:solidFill>
            <a:srgbClr val="0D0C0C">
              <a:alpha val="100000"/>
            </a:srgbClr>
          </a:solidFill>
          <a:ln w="12700">
            <a:solidFill>
              <a:srgbClr val="3C3C3C"/>
            </a:solidFill>
            <a:prstDash val="solid"/>
          </a:ln>
        </p:spPr>
      </p:sp>
      <p:pic>
        <p:nvPicPr>
          <p:cNvPr id="6"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6858000"/>
            <a:ext cx="24387048" cy="6858000"/>
          </a:xfrm>
          <a:prstGeom prst="rect">
            <a:avLst/>
          </a:prstGeom>
        </p:spPr>
      </p:pic>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8877300"/>
            <a:ext cx="24387048" cy="4838700"/>
          </a:xfrm>
          <a:prstGeom prst="rect">
            <a:avLst/>
          </a:prstGeom>
        </p:spPr>
      </p:pic>
      <p:sp>
        <p:nvSpPr>
          <p:cNvPr id="8" name="Text 3"/>
          <p:cNvSpPr/>
          <p:nvPr/>
        </p:nvSpPr>
        <p:spPr>
          <a:xfrm>
            <a:off x="1524191" y="1524000"/>
            <a:ext cx="5652206"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Medium" pitchFamily="34" charset="0"/>
                <a:ea typeface="Inter Medium" pitchFamily="34" charset="-122"/>
                <a:cs typeface="Inter Medium" pitchFamily="34" charset="-120"/>
              </a:rPr>
              <a:t>Looking Ahead – 2025 Goals</a:t>
            </a:r>
            <a:endParaRPr lang="en-US" sz="6000" dirty="0"/>
          </a:p>
        </p:txBody>
      </p:sp>
      <p:sp>
        <p:nvSpPr>
          <p:cNvPr id="9" name="Text 4"/>
          <p:cNvSpPr/>
          <p:nvPr/>
        </p:nvSpPr>
        <p:spPr>
          <a:xfrm>
            <a:off x="18747543" y="1524000"/>
            <a:ext cx="418305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D1D1D1">
                    <a:alpha val="100000"/>
                  </a:srgbClr>
                </a:solidFill>
                <a:latin typeface="Inter Medium" pitchFamily="34" charset="0"/>
                <a:ea typeface="Inter Medium" pitchFamily="34" charset="-122"/>
                <a:cs typeface="Inter Medium" pitchFamily="34" charset="-120"/>
              </a:rPr>
              <a:t>“Key strategic objectives that will shape our direction and priorities in the year ahead.”</a:t>
            </a:r>
            <a:endParaRPr lang="en-US" sz="1600" dirty="0"/>
          </a:p>
        </p:txBody>
      </p:sp>
      <p:sp>
        <p:nvSpPr>
          <p:cNvPr id="10" name="Text 5"/>
          <p:cNvSpPr/>
          <p:nvPr/>
        </p:nvSpPr>
        <p:spPr>
          <a:xfrm>
            <a:off x="1524191" y="121666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5D5D5D">
                    <a:alpha val="100000"/>
                  </a:srgbClr>
                </a:solidFill>
                <a:latin typeface="Inter Regular" pitchFamily="34" charset="0"/>
                <a:ea typeface="Inter Regular" pitchFamily="34" charset="-122"/>
                <a:cs typeface="Inter Regular" pitchFamily="34" charset="-120"/>
              </a:rPr>
              <a:t>These goals reflect our focus on growth, product innovation, and financial performance tied to outcomes.</a:t>
            </a:r>
            <a:endParaRPr lang="en-US" sz="1600" dirty="0"/>
          </a:p>
        </p:txBody>
      </p:sp>
      <p:pic>
        <p:nvPicPr>
          <p:cNvPr id="12" name="Image 4"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8596" y="9715500"/>
            <a:ext cx="9283322" cy="3771900"/>
          </a:xfrm>
          <a:prstGeom prst="rect">
            <a:avLst/>
          </a:prstGeom>
        </p:spPr>
      </p:pic>
      <p:pic>
        <p:nvPicPr>
          <p:cNvPr id="13"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5708" y="8648700"/>
            <a:ext cx="7189099" cy="2921000"/>
          </a:xfrm>
          <a:prstGeom prst="rect">
            <a:avLst/>
          </a:prstGeom>
        </p:spPr>
      </p:pic>
      <p:sp>
        <p:nvSpPr>
          <p:cNvPr id="14" name="Shape 6"/>
          <p:cNvSpPr/>
          <p:nvPr/>
        </p:nvSpPr>
        <p:spPr>
          <a:xfrm>
            <a:off x="9284860" y="2946400"/>
            <a:ext cx="6338092" cy="1155700"/>
          </a:xfrm>
          <a:prstGeom prst="roundRect">
            <a:avLst>
              <a:gd name="adj" fmla="val 11077"/>
            </a:avLst>
          </a:prstGeom>
          <a:solidFill>
            <a:srgbClr val="131313">
              <a:alpha val="100000"/>
            </a:srgbClr>
          </a:solidFill>
          <a:ln w="12700">
            <a:solidFill>
              <a:srgbClr val="3D3D3D"/>
            </a:solidFill>
            <a:prstDash val="solid"/>
          </a:ln>
        </p:spPr>
      </p:sp>
      <p:pic>
        <p:nvPicPr>
          <p:cNvPr id="16"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9416" y="3403600"/>
            <a:ext cx="254032" cy="254000"/>
          </a:xfrm>
          <a:prstGeom prst="rect">
            <a:avLst/>
          </a:prstGeom>
        </p:spPr>
      </p:pic>
      <p:sp>
        <p:nvSpPr>
          <p:cNvPr id="17" name="Text 7"/>
          <p:cNvSpPr/>
          <p:nvPr/>
        </p:nvSpPr>
        <p:spPr>
          <a:xfrm>
            <a:off x="10110464" y="3390900"/>
            <a:ext cx="522458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Expand into 3 new regions (APAC, LATAM, Middle East)</a:t>
            </a:r>
            <a:endParaRPr lang="en-US" sz="1600" dirty="0"/>
          </a:p>
        </p:txBody>
      </p:sp>
      <p:sp>
        <p:nvSpPr>
          <p:cNvPr id="18" name="Shape 8"/>
          <p:cNvSpPr/>
          <p:nvPr/>
        </p:nvSpPr>
        <p:spPr>
          <a:xfrm>
            <a:off x="14771946" y="6769100"/>
            <a:ext cx="6592124" cy="1155700"/>
          </a:xfrm>
          <a:prstGeom prst="roundRect">
            <a:avLst>
              <a:gd name="adj" fmla="val 11077"/>
            </a:avLst>
          </a:prstGeom>
          <a:solidFill>
            <a:srgbClr val="131313">
              <a:alpha val="100000"/>
            </a:srgbClr>
          </a:solidFill>
          <a:ln w="12700">
            <a:solidFill>
              <a:srgbClr val="3D3D3D"/>
            </a:solidFill>
            <a:prstDash val="solid"/>
          </a:ln>
        </p:spPr>
      </p:sp>
      <p:pic>
        <p:nvPicPr>
          <p:cNvPr id="20" name="Image 9"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29203" y="7219950"/>
            <a:ext cx="247681" cy="247650"/>
          </a:xfrm>
          <a:prstGeom prst="rect">
            <a:avLst/>
          </a:prstGeom>
        </p:spPr>
      </p:pic>
      <p:sp>
        <p:nvSpPr>
          <p:cNvPr id="21" name="Text 9"/>
          <p:cNvSpPr/>
          <p:nvPr/>
        </p:nvSpPr>
        <p:spPr>
          <a:xfrm>
            <a:off x="15597549" y="7213600"/>
            <a:ext cx="54659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Improve retention by 12% via feature and support updates</a:t>
            </a:r>
            <a:endParaRPr lang="en-US" sz="1600" dirty="0"/>
          </a:p>
        </p:txBody>
      </p:sp>
      <p:sp>
        <p:nvSpPr>
          <p:cNvPr id="22" name="Shape 10"/>
          <p:cNvSpPr/>
          <p:nvPr/>
        </p:nvSpPr>
        <p:spPr>
          <a:xfrm>
            <a:off x="4445556" y="4902200"/>
            <a:ext cx="5664908" cy="1155700"/>
          </a:xfrm>
          <a:prstGeom prst="roundRect">
            <a:avLst>
              <a:gd name="adj" fmla="val 11077"/>
            </a:avLst>
          </a:prstGeom>
          <a:solidFill>
            <a:srgbClr val="131313">
              <a:alpha val="100000"/>
            </a:srgbClr>
          </a:solidFill>
          <a:ln w="12700">
            <a:solidFill>
              <a:srgbClr val="3D3D3D"/>
            </a:solidFill>
            <a:prstDash val="solid"/>
          </a:ln>
        </p:spPr>
      </p:sp>
      <p:pic>
        <p:nvPicPr>
          <p:cNvPr id="24" name="Image 11"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041" y="5359400"/>
            <a:ext cx="184173" cy="254000"/>
          </a:xfrm>
          <a:prstGeom prst="rect">
            <a:avLst/>
          </a:prstGeom>
        </p:spPr>
      </p:pic>
      <p:sp>
        <p:nvSpPr>
          <p:cNvPr id="25" name="Text 11"/>
          <p:cNvSpPr/>
          <p:nvPr/>
        </p:nvSpPr>
        <p:spPr>
          <a:xfrm>
            <a:off x="5271159" y="5346700"/>
            <a:ext cx="448789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Launch in-app AI assistant for user productivity</a:t>
            </a:r>
            <a:endParaRPr lang="en-US" sz="1600" dirty="0"/>
          </a:p>
        </p:txBody>
      </p:sp>
      <p:sp>
        <p:nvSpPr>
          <p:cNvPr id="26" name="Shape 12"/>
          <p:cNvSpPr/>
          <p:nvPr/>
        </p:nvSpPr>
        <p:spPr>
          <a:xfrm>
            <a:off x="3772371" y="6769100"/>
            <a:ext cx="6338092" cy="1155700"/>
          </a:xfrm>
          <a:prstGeom prst="roundRect">
            <a:avLst>
              <a:gd name="adj" fmla="val 11077"/>
            </a:avLst>
          </a:prstGeom>
          <a:solidFill>
            <a:srgbClr val="131313">
              <a:alpha val="100000"/>
            </a:srgbClr>
          </a:solidFill>
          <a:ln w="12700">
            <a:solidFill>
              <a:srgbClr val="3D3D3D"/>
            </a:solidFill>
            <a:prstDash val="solid"/>
          </a:ln>
        </p:spPr>
      </p:sp>
      <p:pic>
        <p:nvPicPr>
          <p:cNvPr id="28" name="Image 13"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16927" y="7239000"/>
            <a:ext cx="254032" cy="228600"/>
          </a:xfrm>
          <a:prstGeom prst="rect">
            <a:avLst/>
          </a:prstGeom>
        </p:spPr>
      </p:pic>
      <p:sp>
        <p:nvSpPr>
          <p:cNvPr id="29" name="Text 13"/>
          <p:cNvSpPr/>
          <p:nvPr/>
        </p:nvSpPr>
        <p:spPr>
          <a:xfrm>
            <a:off x="4597975" y="7213600"/>
            <a:ext cx="512297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Roll out new analytics dashboard for enterprise clients</a:t>
            </a:r>
            <a:endParaRPr lang="en-US" sz="1600" dirty="0"/>
          </a:p>
        </p:txBody>
      </p:sp>
      <p:sp>
        <p:nvSpPr>
          <p:cNvPr id="30" name="Shape 14"/>
          <p:cNvSpPr/>
          <p:nvPr/>
        </p:nvSpPr>
        <p:spPr>
          <a:xfrm>
            <a:off x="14771946" y="4902200"/>
            <a:ext cx="5321965" cy="1155700"/>
          </a:xfrm>
          <a:prstGeom prst="roundRect">
            <a:avLst>
              <a:gd name="adj" fmla="val 11077"/>
            </a:avLst>
          </a:prstGeom>
          <a:solidFill>
            <a:srgbClr val="131313">
              <a:alpha val="100000"/>
            </a:srgbClr>
          </a:solidFill>
          <a:ln w="12700">
            <a:solidFill>
              <a:srgbClr val="3D3D3D"/>
            </a:solidFill>
            <a:prstDash val="solid"/>
          </a:ln>
        </p:spPr>
      </p:sp>
      <p:pic>
        <p:nvPicPr>
          <p:cNvPr id="32" name="Image 15"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29203" y="5372100"/>
            <a:ext cx="228629" cy="228600"/>
          </a:xfrm>
          <a:prstGeom prst="rect">
            <a:avLst/>
          </a:prstGeom>
        </p:spPr>
      </p:pic>
      <p:sp>
        <p:nvSpPr>
          <p:cNvPr id="33" name="Text 15"/>
          <p:cNvSpPr/>
          <p:nvPr/>
        </p:nvSpPr>
        <p:spPr>
          <a:xfrm>
            <a:off x="15597549" y="5346700"/>
            <a:ext cx="401793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Achieve $20M revenue target by year-end</a:t>
            </a:r>
            <a:endParaRPr lang="en-US" sz="1600" dirty="0"/>
          </a:p>
        </p:txBody>
      </p:sp>
      <p:pic>
        <p:nvPicPr>
          <p:cNvPr id="34" name="Image 16"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2447556" y="4102100"/>
            <a:ext cx="25403" cy="5499100"/>
          </a:xfrm>
          <a:prstGeom prst="rect">
            <a:avLst/>
          </a:prstGeom>
        </p:spPr>
      </p:pic>
      <p:pic>
        <p:nvPicPr>
          <p:cNvPr id="35" name="Image 17"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110464" y="7327900"/>
            <a:ext cx="698587" cy="2387600"/>
          </a:xfrm>
          <a:prstGeom prst="rect">
            <a:avLst/>
          </a:prstGeom>
        </p:spPr>
      </p:pic>
      <p:pic>
        <p:nvPicPr>
          <p:cNvPr id="36" name="Image 18"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110464" y="5461000"/>
            <a:ext cx="1359070" cy="4254500"/>
          </a:xfrm>
          <a:prstGeom prst="rect">
            <a:avLst/>
          </a:prstGeom>
        </p:spPr>
      </p:pic>
      <p:pic>
        <p:nvPicPr>
          <p:cNvPr id="38" name="Image 17" descr=" ">
            <a:extLst>
              <a:ext uri="{FF2B5EF4-FFF2-40B4-BE49-F238E27FC236}">
                <a16:creationId xmlns:a16="http://schemas.microsoft.com/office/drawing/2014/main" id="{27E00150-5ADF-4E30-8B24-6326167CD0C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flipH="1">
            <a:off x="13863783" y="7327900"/>
            <a:ext cx="768447" cy="2387600"/>
          </a:xfrm>
          <a:prstGeom prst="rect">
            <a:avLst/>
          </a:prstGeom>
        </p:spPr>
      </p:pic>
      <p:pic>
        <p:nvPicPr>
          <p:cNvPr id="39" name="Image 18" descr=" ">
            <a:extLst>
              <a:ext uri="{FF2B5EF4-FFF2-40B4-BE49-F238E27FC236}">
                <a16:creationId xmlns:a16="http://schemas.microsoft.com/office/drawing/2014/main" id="{A87179CD-60EA-4457-8AD0-137D737456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flipH="1">
            <a:off x="13374771" y="5461000"/>
            <a:ext cx="1387001" cy="4254500"/>
          </a:xfrm>
          <a:prstGeom prst="rect">
            <a:avLst/>
          </a:prstGeom>
        </p:spPr>
      </p:pic>
      <p:pic>
        <p:nvPicPr>
          <p:cNvPr id="42" name="Graphic 41">
            <a:extLst>
              <a:ext uri="{FF2B5EF4-FFF2-40B4-BE49-F238E27FC236}">
                <a16:creationId xmlns:a16="http://schemas.microsoft.com/office/drawing/2014/main" id="{D19C224C-6880-4E29-8BDE-203F6D3B41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41450" y="6769100"/>
            <a:ext cx="39632043" cy="133908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4547168" y="-787400"/>
            <a:ext cx="15305413" cy="15303500"/>
          </a:xfrm>
          <a:prstGeom prst="ellipse">
            <a:avLst/>
          </a:prstGeom>
          <a:solidFill>
            <a:srgbClr val="000000">
              <a:alpha val="100000"/>
            </a:srgbClr>
          </a:solidFill>
          <a:ln w="12700">
            <a:solidFill>
              <a:srgbClr val="3D3D3D"/>
            </a:solidFill>
            <a:prstDash val="solid"/>
          </a:ln>
        </p:spPr>
      </p:sp>
      <p:sp>
        <p:nvSpPr>
          <p:cNvPr id="3" name="Shape 1"/>
          <p:cNvSpPr/>
          <p:nvPr/>
        </p:nvSpPr>
        <p:spPr>
          <a:xfrm>
            <a:off x="5868133" y="533400"/>
            <a:ext cx="12663483" cy="12661900"/>
          </a:xfrm>
          <a:prstGeom prst="ellipse">
            <a:avLst/>
          </a:prstGeom>
          <a:noFill/>
          <a:ln w="12700">
            <a:solidFill>
              <a:srgbClr val="454545"/>
            </a:solidFill>
            <a:prstDash val="solid"/>
          </a:ln>
        </p:spPr>
      </p:sp>
      <p:sp>
        <p:nvSpPr>
          <p:cNvPr id="4" name="Shape 2"/>
          <p:cNvSpPr/>
          <p:nvPr/>
        </p:nvSpPr>
        <p:spPr>
          <a:xfrm>
            <a:off x="7290711" y="1955800"/>
            <a:ext cx="9805626" cy="9804400"/>
          </a:xfrm>
          <a:prstGeom prst="ellipse">
            <a:avLst/>
          </a:prstGeom>
          <a:noFill/>
          <a:ln w="12700">
            <a:solidFill>
              <a:srgbClr val="4F4F4F"/>
            </a:solidFill>
            <a:prstDash val="solid"/>
          </a:ln>
        </p:spPr>
      </p:sp>
      <p:sp>
        <p:nvSpPr>
          <p:cNvPr id="5" name="Shape 3"/>
          <p:cNvSpPr/>
          <p:nvPr/>
        </p:nvSpPr>
        <p:spPr>
          <a:xfrm>
            <a:off x="8484660" y="3149600"/>
            <a:ext cx="7417727" cy="7416800"/>
          </a:xfrm>
          <a:prstGeom prst="ellipse">
            <a:avLst/>
          </a:prstGeom>
          <a:noFill/>
          <a:ln w="12700">
            <a:solidFill>
              <a:srgbClr val="5D5D5D"/>
            </a:solidFill>
            <a:prstDash val="solid"/>
          </a:ln>
        </p:spPr>
      </p:sp>
      <p:sp>
        <p:nvSpPr>
          <p:cNvPr id="6" name="Shape 4"/>
          <p:cNvSpPr/>
          <p:nvPr/>
        </p:nvSpPr>
        <p:spPr>
          <a:xfrm>
            <a:off x="9704013" y="4368800"/>
            <a:ext cx="4991724" cy="4991100"/>
          </a:xfrm>
          <a:prstGeom prst="ellipse">
            <a:avLst/>
          </a:prstGeom>
          <a:noFill/>
          <a:ln w="12700">
            <a:solidFill>
              <a:srgbClr val="D9D9D9">
                <a:alpha val="40000"/>
              </a:srgbClr>
            </a:solidFill>
            <a:prstDash val="solid"/>
          </a:ln>
        </p:spPr>
      </p:sp>
      <p:sp>
        <p:nvSpPr>
          <p:cNvPr id="7" name="Shape 5"/>
          <p:cNvSpPr/>
          <p:nvPr/>
        </p:nvSpPr>
        <p:spPr>
          <a:xfrm>
            <a:off x="10021553" y="2260600"/>
            <a:ext cx="330241" cy="330200"/>
          </a:xfrm>
          <a:prstGeom prst="ellipse">
            <a:avLst/>
          </a:prstGeom>
          <a:solidFill>
            <a:srgbClr val="000000">
              <a:alpha val="100000"/>
            </a:srgbClr>
          </a:solidFill>
          <a:ln w="12700">
            <a:solidFill>
              <a:srgbClr val="D9D9D9">
                <a:alpha val="40000"/>
              </a:srgbClr>
            </a:solidFill>
            <a:prstDash val="solid"/>
          </a:ln>
        </p:spPr>
      </p:sp>
      <p:sp>
        <p:nvSpPr>
          <p:cNvPr id="8" name="Shape 6"/>
          <p:cNvSpPr/>
          <p:nvPr/>
        </p:nvSpPr>
        <p:spPr>
          <a:xfrm>
            <a:off x="17096337" y="965200"/>
            <a:ext cx="330241" cy="330200"/>
          </a:xfrm>
          <a:prstGeom prst="ellipse">
            <a:avLst/>
          </a:prstGeom>
          <a:solidFill>
            <a:srgbClr val="000000">
              <a:alpha val="100000"/>
            </a:srgbClr>
          </a:solidFill>
          <a:ln w="12700">
            <a:solidFill>
              <a:srgbClr val="D9D9D9">
                <a:alpha val="40000"/>
              </a:srgbClr>
            </a:solidFill>
            <a:prstDash val="solid"/>
          </a:ln>
        </p:spPr>
      </p:sp>
      <p:sp>
        <p:nvSpPr>
          <p:cNvPr id="9" name="Shape 7"/>
          <p:cNvSpPr/>
          <p:nvPr/>
        </p:nvSpPr>
        <p:spPr>
          <a:xfrm>
            <a:off x="7125591" y="10782300"/>
            <a:ext cx="330241" cy="330200"/>
          </a:xfrm>
          <a:prstGeom prst="ellipse">
            <a:avLst/>
          </a:prstGeom>
          <a:solidFill>
            <a:srgbClr val="000000">
              <a:alpha val="100000"/>
            </a:srgbClr>
          </a:solidFill>
          <a:ln w="12700">
            <a:solidFill>
              <a:srgbClr val="D9D9D9">
                <a:alpha val="40000"/>
              </a:srgbClr>
            </a:solidFill>
            <a:prstDash val="solid"/>
          </a:ln>
        </p:spPr>
      </p:sp>
      <p:sp>
        <p:nvSpPr>
          <p:cNvPr id="10" name="Shape 8"/>
          <p:cNvSpPr/>
          <p:nvPr/>
        </p:nvSpPr>
        <p:spPr>
          <a:xfrm>
            <a:off x="18811051" y="10236200"/>
            <a:ext cx="330241" cy="330200"/>
          </a:xfrm>
          <a:prstGeom prst="ellipse">
            <a:avLst/>
          </a:prstGeom>
          <a:solidFill>
            <a:srgbClr val="000000">
              <a:alpha val="100000"/>
            </a:srgbClr>
          </a:solidFill>
          <a:ln w="12700">
            <a:solidFill>
              <a:srgbClr val="D9D9D9">
                <a:alpha val="40000"/>
              </a:srgbClr>
            </a:solidFill>
            <a:prstDash val="solid"/>
          </a:ln>
        </p:spPr>
      </p:sp>
      <p:sp>
        <p:nvSpPr>
          <p:cNvPr id="11" name="Text 9"/>
          <p:cNvSpPr/>
          <p:nvPr/>
        </p:nvSpPr>
        <p:spPr>
          <a:xfrm>
            <a:off x="17718715" y="11963400"/>
            <a:ext cx="521188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“Your support made 2025 a year of growth, learning, and impact. Here’s to an even brighter future together.”</a:t>
            </a:r>
            <a:endParaRPr lang="en-US" sz="1600" dirty="0"/>
          </a:p>
        </p:txBody>
      </p:sp>
      <p:sp>
        <p:nvSpPr>
          <p:cNvPr id="12" name="Text 10"/>
          <p:cNvSpPr/>
          <p:nvPr/>
        </p:nvSpPr>
        <p:spPr>
          <a:xfrm>
            <a:off x="1397175" y="5334000"/>
            <a:ext cx="21605400" cy="3302000"/>
          </a:xfrm>
          <a:prstGeom prst="rect">
            <a:avLst/>
          </a:prstGeom>
          <a:noFill/>
          <a:ln/>
        </p:spPr>
        <p:txBody>
          <a:bodyPr wrap="square" lIns="0" tIns="0" rIns="0" bIns="0" rtlCol="0" anchor="t"/>
          <a:lstStyle/>
          <a:p>
            <a:pPr marL="0" indent="0" algn="ctr">
              <a:lnSpc>
                <a:spcPts val="6000"/>
              </a:lnSpc>
              <a:buNone/>
            </a:pPr>
            <a:r>
              <a:rPr lang="en-US" sz="6000" kern="0" spc="-240" dirty="0">
                <a:solidFill>
                  <a:srgbClr val="FFFFFF">
                    <a:alpha val="100000"/>
                  </a:srgbClr>
                </a:solidFill>
                <a:latin typeface="Inter Medium" pitchFamily="34" charset="0"/>
                <a:ea typeface="Inter Medium" pitchFamily="34" charset="-122"/>
                <a:cs typeface="Inter Medium" pitchFamily="34" charset="-120"/>
              </a:rPr>
              <a:t>With thanks, we raise our voice to all who stand by choice. Your faith, a guiding light, has shaped our path, made futures bright. In unity, we find our way, together strong, come what may. Grateful hearts, we sing this song for you, our partners!</a:t>
            </a:r>
            <a:endParaRPr lang="en-US" sz="6000" dirty="0"/>
          </a:p>
        </p:txBody>
      </p:sp>
      <p:pic>
        <p:nvPicPr>
          <p:cNvPr id="1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2130" y="4216400"/>
            <a:ext cx="787498" cy="596900"/>
          </a:xfrm>
          <a:prstGeom prst="rect">
            <a:avLst/>
          </a:prstGeom>
        </p:spPr>
      </p:pic>
      <p:pic>
        <p:nvPicPr>
          <p:cNvPr id="14"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70121" y="9055100"/>
            <a:ext cx="787498" cy="596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635079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Next Steps</a:t>
            </a:r>
            <a:endParaRPr lang="en-US" sz="6000" dirty="0"/>
          </a:p>
        </p:txBody>
      </p:sp>
      <p:sp>
        <p:nvSpPr>
          <p:cNvPr id="3" name="Text 1"/>
          <p:cNvSpPr/>
          <p:nvPr/>
        </p:nvSpPr>
        <p:spPr>
          <a:xfrm>
            <a:off x="1524191" y="2870200"/>
            <a:ext cx="6164504" cy="1896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"To foster alignment, transparency, and sustained momentum following this report, it is crucial to outline key actions that will guide our next steps. These actions should include regular updates, collaborative meetings, and clear communication channels to ensure everyone is on the same page and moving forward together."</a:t>
            </a:r>
            <a:endParaRPr lang="en-US" sz="1600" dirty="0"/>
          </a:p>
        </p:txBody>
      </p:sp>
      <p:pic>
        <p:nvPicPr>
          <p:cNvPr id="5"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2689" y="9588500"/>
            <a:ext cx="5144143" cy="4127500"/>
          </a:xfrm>
          <a:prstGeom prst="rect">
            <a:avLst/>
          </a:prstGeom>
        </p:spPr>
      </p:pic>
      <p:pic>
        <p:nvPicPr>
          <p:cNvPr id="6"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79210" y="8369300"/>
            <a:ext cx="5144143" cy="5346700"/>
          </a:xfrm>
          <a:prstGeom prst="rect">
            <a:avLst/>
          </a:prstGeom>
        </p:spPr>
      </p:pic>
      <p:pic>
        <p:nvPicPr>
          <p:cNvPr id="7"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18715" y="7213600"/>
            <a:ext cx="5144143" cy="6502400"/>
          </a:xfrm>
          <a:prstGeom prst="rect">
            <a:avLst/>
          </a:prstGeom>
        </p:spPr>
      </p:pic>
      <p:pic>
        <p:nvPicPr>
          <p:cNvPr id="8"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12689" y="6997700"/>
            <a:ext cx="5144143" cy="5143500"/>
          </a:xfrm>
          <a:prstGeom prst="rect">
            <a:avLst/>
          </a:prstGeom>
        </p:spPr>
      </p:pic>
      <p:sp>
        <p:nvSpPr>
          <p:cNvPr id="9" name="Text 2"/>
          <p:cNvSpPr/>
          <p:nvPr/>
        </p:nvSpPr>
        <p:spPr>
          <a:xfrm>
            <a:off x="7849581" y="9944100"/>
            <a:ext cx="215080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Internal Report Rollout</a:t>
            </a:r>
            <a:endParaRPr lang="en-US" sz="1600" dirty="0"/>
          </a:p>
        </p:txBody>
      </p:sp>
      <p:sp>
        <p:nvSpPr>
          <p:cNvPr id="10" name="Text 3"/>
          <p:cNvSpPr/>
          <p:nvPr/>
        </p:nvSpPr>
        <p:spPr>
          <a:xfrm>
            <a:off x="8421153" y="8928100"/>
            <a:ext cx="1181248"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Medium" pitchFamily="34" charset="0"/>
                <a:ea typeface="Inter Medium" pitchFamily="34" charset="-122"/>
                <a:cs typeface="Inter Medium" pitchFamily="34" charset="-120"/>
              </a:rPr>
              <a:t>Q1</a:t>
            </a:r>
            <a:endParaRPr lang="en-US" sz="6000" dirty="0"/>
          </a:p>
        </p:txBody>
      </p:sp>
      <p:pic>
        <p:nvPicPr>
          <p:cNvPr id="11"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079210" y="5778500"/>
            <a:ext cx="5144143" cy="5143500"/>
          </a:xfrm>
          <a:prstGeom prst="rect">
            <a:avLst/>
          </a:prstGeom>
        </p:spPr>
      </p:pic>
      <p:pic>
        <p:nvPicPr>
          <p:cNvPr id="20" name="Graphic 19">
            <a:extLst>
              <a:ext uri="{FF2B5EF4-FFF2-40B4-BE49-F238E27FC236}">
                <a16:creationId xmlns:a16="http://schemas.microsoft.com/office/drawing/2014/main" id="{AC080442-8951-442B-861D-8DBE75F0EA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079210" y="5778177"/>
            <a:ext cx="5144143" cy="5144143"/>
          </a:xfrm>
          <a:prstGeom prst="rect">
            <a:avLst/>
          </a:prstGeom>
        </p:spPr>
      </p:pic>
      <p:sp>
        <p:nvSpPr>
          <p:cNvPr id="13" name="Text 4"/>
          <p:cNvSpPr/>
          <p:nvPr/>
        </p:nvSpPr>
        <p:spPr>
          <a:xfrm>
            <a:off x="13311264" y="8750300"/>
            <a:ext cx="274777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Share with Key Stakeholders</a:t>
            </a:r>
            <a:endParaRPr lang="en-US" sz="1600" dirty="0"/>
          </a:p>
        </p:txBody>
      </p:sp>
      <p:sp>
        <p:nvSpPr>
          <p:cNvPr id="14" name="Text 5"/>
          <p:cNvSpPr/>
          <p:nvPr/>
        </p:nvSpPr>
        <p:spPr>
          <a:xfrm>
            <a:off x="14136867" y="7708900"/>
            <a:ext cx="1282860"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Medium" pitchFamily="34" charset="0"/>
                <a:ea typeface="Inter Medium" pitchFamily="34" charset="-122"/>
                <a:cs typeface="Inter Medium" pitchFamily="34" charset="-120"/>
              </a:rPr>
              <a:t>Q2</a:t>
            </a:r>
            <a:endParaRPr lang="en-US" sz="6000" dirty="0"/>
          </a:p>
        </p:txBody>
      </p:sp>
      <p:pic>
        <p:nvPicPr>
          <p:cNvPr id="15"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18715" y="4699000"/>
            <a:ext cx="5144143" cy="5143500"/>
          </a:xfrm>
          <a:prstGeom prst="rect">
            <a:avLst/>
          </a:prstGeom>
        </p:spPr>
      </p:pic>
      <p:sp>
        <p:nvSpPr>
          <p:cNvPr id="17" name="Text 6"/>
          <p:cNvSpPr/>
          <p:nvPr/>
        </p:nvSpPr>
        <p:spPr>
          <a:xfrm>
            <a:off x="19611251" y="7569200"/>
            <a:ext cx="142681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Public Release</a:t>
            </a:r>
            <a:endParaRPr lang="en-US" sz="1600" dirty="0"/>
          </a:p>
        </p:txBody>
      </p:sp>
      <p:sp>
        <p:nvSpPr>
          <p:cNvPr id="18" name="Text 7"/>
          <p:cNvSpPr/>
          <p:nvPr/>
        </p:nvSpPr>
        <p:spPr>
          <a:xfrm>
            <a:off x="19763670" y="6553200"/>
            <a:ext cx="130826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FFFFF">
                    <a:alpha val="100000"/>
                  </a:srgbClr>
                </a:solidFill>
                <a:latin typeface="Inter Medium" pitchFamily="34" charset="0"/>
                <a:ea typeface="Inter Medium" pitchFamily="34" charset="-122"/>
                <a:cs typeface="Inter Medium" pitchFamily="34" charset="-120"/>
              </a:rPr>
              <a:t>Q3</a:t>
            </a:r>
            <a:endParaRPr lang="en-US" sz="6000" dirty="0"/>
          </a:p>
        </p:txBody>
      </p:sp>
      <p:pic>
        <p:nvPicPr>
          <p:cNvPr id="21" name="Graphic 20">
            <a:extLst>
              <a:ext uri="{FF2B5EF4-FFF2-40B4-BE49-F238E27FC236}">
                <a16:creationId xmlns:a16="http://schemas.microsoft.com/office/drawing/2014/main" id="{BAF1EE15-E706-4A29-AA43-708E70DC0B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18714" y="4641528"/>
            <a:ext cx="5144143" cy="51441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4547168" y="-787400"/>
            <a:ext cx="15305413" cy="15303500"/>
          </a:xfrm>
          <a:prstGeom prst="ellipse">
            <a:avLst/>
          </a:prstGeom>
          <a:noFill/>
          <a:ln w="12700">
            <a:solidFill>
              <a:srgbClr val="3D3D3D">
                <a:alpha val="60000"/>
              </a:srgbClr>
            </a:solidFill>
            <a:prstDash val="solid"/>
          </a:ln>
        </p:spPr>
      </p:sp>
      <p:sp>
        <p:nvSpPr>
          <p:cNvPr id="3" name="Shape 1"/>
          <p:cNvSpPr/>
          <p:nvPr/>
        </p:nvSpPr>
        <p:spPr>
          <a:xfrm>
            <a:off x="5868133" y="533400"/>
            <a:ext cx="12663483" cy="12661900"/>
          </a:xfrm>
          <a:prstGeom prst="ellipse">
            <a:avLst/>
          </a:prstGeom>
          <a:noFill/>
          <a:ln w="12700">
            <a:solidFill>
              <a:srgbClr val="454545">
                <a:alpha val="60000"/>
              </a:srgbClr>
            </a:solidFill>
            <a:prstDash val="solid"/>
          </a:ln>
        </p:spPr>
      </p:sp>
      <p:sp>
        <p:nvSpPr>
          <p:cNvPr id="4" name="Shape 2"/>
          <p:cNvSpPr/>
          <p:nvPr/>
        </p:nvSpPr>
        <p:spPr>
          <a:xfrm>
            <a:off x="7290711" y="1955800"/>
            <a:ext cx="9805626" cy="9804400"/>
          </a:xfrm>
          <a:prstGeom prst="ellipse">
            <a:avLst/>
          </a:prstGeom>
          <a:noFill/>
          <a:ln w="12700">
            <a:solidFill>
              <a:srgbClr val="4F4F4F">
                <a:alpha val="60000"/>
              </a:srgbClr>
            </a:solidFill>
            <a:prstDash val="solid"/>
          </a:ln>
        </p:spPr>
      </p:sp>
      <p:sp>
        <p:nvSpPr>
          <p:cNvPr id="5" name="Shape 3"/>
          <p:cNvSpPr/>
          <p:nvPr/>
        </p:nvSpPr>
        <p:spPr>
          <a:xfrm>
            <a:off x="8484660" y="3149600"/>
            <a:ext cx="7417727" cy="7416800"/>
          </a:xfrm>
          <a:prstGeom prst="ellipse">
            <a:avLst/>
          </a:prstGeom>
          <a:noFill/>
          <a:ln w="12700">
            <a:solidFill>
              <a:srgbClr val="5D5D5D">
                <a:alpha val="60000"/>
              </a:srgbClr>
            </a:solidFill>
            <a:prstDash val="solid"/>
          </a:ln>
        </p:spPr>
      </p:sp>
      <p:sp>
        <p:nvSpPr>
          <p:cNvPr id="6" name="Shape 4"/>
          <p:cNvSpPr/>
          <p:nvPr/>
        </p:nvSpPr>
        <p:spPr>
          <a:xfrm>
            <a:off x="9704013" y="4368800"/>
            <a:ext cx="4991724" cy="4991100"/>
          </a:xfrm>
          <a:prstGeom prst="ellipse">
            <a:avLst/>
          </a:prstGeom>
          <a:noFill/>
          <a:ln w="12700">
            <a:solidFill>
              <a:srgbClr val="D9D9D9">
                <a:alpha val="20000"/>
              </a:srgbClr>
            </a:solidFill>
            <a:prstDash val="solid"/>
          </a:ln>
        </p:spPr>
      </p:sp>
      <p:sp>
        <p:nvSpPr>
          <p:cNvPr id="7" name="Shape 5"/>
          <p:cNvSpPr/>
          <p:nvPr/>
        </p:nvSpPr>
        <p:spPr>
          <a:xfrm>
            <a:off x="10021553" y="2260600"/>
            <a:ext cx="330241" cy="330200"/>
          </a:xfrm>
          <a:prstGeom prst="ellipse">
            <a:avLst/>
          </a:prstGeom>
          <a:solidFill>
            <a:srgbClr val="000000">
              <a:alpha val="100000"/>
            </a:srgbClr>
          </a:solidFill>
          <a:ln w="12700">
            <a:solidFill>
              <a:srgbClr val="D9D9D9">
                <a:alpha val="40000"/>
              </a:srgbClr>
            </a:solidFill>
            <a:prstDash val="solid"/>
          </a:ln>
        </p:spPr>
      </p:sp>
      <p:sp>
        <p:nvSpPr>
          <p:cNvPr id="8" name="Shape 6"/>
          <p:cNvSpPr/>
          <p:nvPr/>
        </p:nvSpPr>
        <p:spPr>
          <a:xfrm>
            <a:off x="17096337" y="965200"/>
            <a:ext cx="330241" cy="330200"/>
          </a:xfrm>
          <a:prstGeom prst="ellipse">
            <a:avLst/>
          </a:prstGeom>
          <a:solidFill>
            <a:srgbClr val="000000">
              <a:alpha val="100000"/>
            </a:srgbClr>
          </a:solidFill>
          <a:ln w="12700">
            <a:solidFill>
              <a:srgbClr val="D9D9D9">
                <a:alpha val="40000"/>
              </a:srgbClr>
            </a:solidFill>
            <a:prstDash val="solid"/>
          </a:ln>
        </p:spPr>
      </p:sp>
      <p:sp>
        <p:nvSpPr>
          <p:cNvPr id="9" name="Shape 7"/>
          <p:cNvSpPr/>
          <p:nvPr/>
        </p:nvSpPr>
        <p:spPr>
          <a:xfrm>
            <a:off x="7125591" y="10782300"/>
            <a:ext cx="330241" cy="330200"/>
          </a:xfrm>
          <a:prstGeom prst="ellipse">
            <a:avLst/>
          </a:prstGeom>
          <a:solidFill>
            <a:srgbClr val="000000">
              <a:alpha val="100000"/>
            </a:srgbClr>
          </a:solidFill>
          <a:ln w="12700">
            <a:solidFill>
              <a:srgbClr val="D9D9D9">
                <a:alpha val="40000"/>
              </a:srgbClr>
            </a:solidFill>
            <a:prstDash val="solid"/>
          </a:ln>
        </p:spPr>
      </p:sp>
      <p:sp>
        <p:nvSpPr>
          <p:cNvPr id="10" name="Shape 8"/>
          <p:cNvSpPr/>
          <p:nvPr/>
        </p:nvSpPr>
        <p:spPr>
          <a:xfrm>
            <a:off x="18811051" y="10236200"/>
            <a:ext cx="330241" cy="330200"/>
          </a:xfrm>
          <a:prstGeom prst="ellipse">
            <a:avLst/>
          </a:prstGeom>
          <a:solidFill>
            <a:srgbClr val="000000">
              <a:alpha val="100000"/>
            </a:srgbClr>
          </a:solidFill>
          <a:ln w="12700">
            <a:solidFill>
              <a:srgbClr val="D9D9D9">
                <a:alpha val="40000"/>
              </a:srgbClr>
            </a:solidFill>
            <a:prstDash val="solid"/>
          </a:ln>
        </p:spPr>
      </p:sp>
      <p:pic>
        <p:nvPicPr>
          <p:cNvPr id="11"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9118600"/>
            <a:ext cx="24387048" cy="4597400"/>
          </a:xfrm>
          <a:prstGeom prst="rect">
            <a:avLst/>
          </a:prstGeom>
        </p:spPr>
      </p:pic>
      <p:pic>
        <p:nvPicPr>
          <p:cNvPr id="12"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1137900"/>
            <a:ext cx="24387048" cy="2578100"/>
          </a:xfrm>
          <a:prstGeom prst="rect">
            <a:avLst/>
          </a:prstGeom>
        </p:spPr>
      </p:pic>
      <p:pic>
        <p:nvPicPr>
          <p:cNvPr id="13"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24387048" cy="4559300"/>
          </a:xfrm>
          <a:prstGeom prst="rect">
            <a:avLst/>
          </a:prstGeom>
        </p:spPr>
      </p:pic>
      <p:pic>
        <p:nvPicPr>
          <p:cNvPr id="14"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0"/>
            <a:ext cx="24387048" cy="2540000"/>
          </a:xfrm>
          <a:prstGeom prst="rect">
            <a:avLst/>
          </a:prstGeom>
        </p:spPr>
      </p:pic>
      <p:sp>
        <p:nvSpPr>
          <p:cNvPr id="15" name="Text 9"/>
          <p:cNvSpPr/>
          <p:nvPr/>
        </p:nvSpPr>
        <p:spPr>
          <a:xfrm>
            <a:off x="5118740" y="5753100"/>
            <a:ext cx="14136867" cy="1778000"/>
          </a:xfrm>
          <a:prstGeom prst="rect">
            <a:avLst/>
          </a:prstGeom>
          <a:noFill/>
          <a:ln/>
        </p:spPr>
        <p:txBody>
          <a:bodyPr wrap="square" lIns="0" tIns="0" rIns="0" bIns="0" rtlCol="0" anchor="t"/>
          <a:lstStyle/>
          <a:p>
            <a:pPr marL="0" indent="0" algn="ctr">
              <a:lnSpc>
                <a:spcPts val="6000"/>
              </a:lnSpc>
              <a:buNone/>
            </a:pPr>
            <a:r>
              <a:rPr lang="en-US" sz="6000" kern="0" spc="-240" dirty="0">
                <a:solidFill>
                  <a:srgbClr val="F95E1E">
                    <a:alpha val="100000"/>
                  </a:srgbClr>
                </a:solidFill>
                <a:latin typeface="Inter Medium" pitchFamily="34" charset="0"/>
                <a:ea typeface="Inter Medium" pitchFamily="34" charset="-122"/>
                <a:cs typeface="Inter Medium" pitchFamily="34" charset="-120"/>
              </a:rPr>
              <a:t>Thank you for your continued support. Let’s build what’s next together.</a:t>
            </a:r>
            <a:endParaRPr lang="en-US" sz="6000" dirty="0"/>
          </a:p>
        </p:txBody>
      </p:sp>
      <p:pic>
        <p:nvPicPr>
          <p:cNvPr id="1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96349" y="7785100"/>
            <a:ext cx="279435" cy="254000"/>
          </a:xfrm>
          <a:prstGeom prst="rect">
            <a:avLst/>
          </a:prstGeom>
        </p:spPr>
      </p:pic>
      <p:sp>
        <p:nvSpPr>
          <p:cNvPr id="18" name="Text 10"/>
          <p:cNvSpPr/>
          <p:nvPr/>
        </p:nvSpPr>
        <p:spPr>
          <a:xfrm>
            <a:off x="11164695" y="7759700"/>
            <a:ext cx="249374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Email: report@chihiro.com</a:t>
            </a:r>
            <a:endParaRPr lang="en-US" sz="1600" dirty="0"/>
          </a:p>
        </p:txBody>
      </p:sp>
      <p:pic>
        <p:nvPicPr>
          <p:cNvPr id="20" name="Image 7"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96349" y="8216900"/>
            <a:ext cx="258479" cy="258763"/>
          </a:xfrm>
          <a:prstGeom prst="rect">
            <a:avLst/>
          </a:prstGeom>
        </p:spPr>
      </p:pic>
      <p:sp>
        <p:nvSpPr>
          <p:cNvPr id="21" name="Text 11"/>
          <p:cNvSpPr/>
          <p:nvPr/>
        </p:nvSpPr>
        <p:spPr>
          <a:xfrm>
            <a:off x="11151994" y="8191500"/>
            <a:ext cx="251914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Website: www.chihiro.com</a:t>
            </a:r>
            <a:endParaRPr lang="en-US" sz="1600" dirty="0"/>
          </a:p>
        </p:txBody>
      </p:sp>
      <p:pic>
        <p:nvPicPr>
          <p:cNvPr id="23"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15402" y="8661400"/>
            <a:ext cx="228629" cy="228600"/>
          </a:xfrm>
          <a:prstGeom prst="rect">
            <a:avLst/>
          </a:prstGeom>
        </p:spPr>
      </p:pic>
      <p:sp>
        <p:nvSpPr>
          <p:cNvPr id="24" name="Text 12"/>
          <p:cNvSpPr/>
          <p:nvPr/>
        </p:nvSpPr>
        <p:spPr>
          <a:xfrm>
            <a:off x="11158345" y="8623300"/>
            <a:ext cx="250644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Phone: +1 (666) 123-4567 </a:t>
            </a:r>
            <a:endParaRPr lang="en-US" sz="1600" dirty="0"/>
          </a:p>
        </p:txBody>
      </p:sp>
      <p:pic>
        <p:nvPicPr>
          <p:cNvPr id="26" name="Image 11"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7280" y="9093200"/>
            <a:ext cx="254032" cy="228600"/>
          </a:xfrm>
          <a:prstGeom prst="rect">
            <a:avLst/>
          </a:prstGeom>
        </p:spPr>
      </p:pic>
      <p:sp>
        <p:nvSpPr>
          <p:cNvPr id="27" name="Text 13"/>
          <p:cNvSpPr/>
          <p:nvPr/>
        </p:nvSpPr>
        <p:spPr>
          <a:xfrm>
            <a:off x="9792924" y="9055100"/>
            <a:ext cx="523728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DBDBD">
                    <a:alpha val="100000"/>
                  </a:srgbClr>
                </a:solidFill>
                <a:latin typeface="Inter Regular" pitchFamily="34" charset="0"/>
                <a:ea typeface="Inter Regular" pitchFamily="34" charset="-122"/>
                <a:cs typeface="Inter Regular" pitchFamily="34" charset="-120"/>
              </a:rPr>
              <a:t>HQ Address: 123 Business Ave, Raffles Place, Singapore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524191" y="3314700"/>
            <a:ext cx="9348368" cy="8750300"/>
          </a:xfrm>
          <a:prstGeom prst="rect">
            <a:avLst/>
          </a:prstGeom>
          <a:noFill/>
          <a:ln/>
        </p:spPr>
      </p:sp>
      <p:pic>
        <p:nvPicPr>
          <p:cNvPr id="3"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429" y="3314700"/>
            <a:ext cx="5525191" cy="5524500"/>
          </a:xfrm>
          <a:prstGeom prst="rect">
            <a:avLst/>
          </a:prstGeom>
        </p:spPr>
      </p:pic>
      <p:pic>
        <p:nvPicPr>
          <p:cNvPr id="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7368" y="6540500"/>
            <a:ext cx="5525191" cy="5524500"/>
          </a:xfrm>
          <a:prstGeom prst="rect">
            <a:avLst/>
          </a:prstGeom>
        </p:spPr>
      </p:pic>
      <p:pic>
        <p:nvPicPr>
          <p:cNvPr id="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6540500"/>
            <a:ext cx="5525191" cy="5524500"/>
          </a:xfrm>
          <a:prstGeom prst="rect">
            <a:avLst/>
          </a:prstGeom>
        </p:spPr>
      </p:pic>
      <p:pic>
        <p:nvPicPr>
          <p:cNvPr id="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0443" y="6540500"/>
            <a:ext cx="3497911" cy="2298700"/>
          </a:xfrm>
          <a:prstGeom prst="rect">
            <a:avLst/>
          </a:prstGeom>
        </p:spPr>
      </p:pic>
      <p:pic>
        <p:nvPicPr>
          <p:cNvPr id="7"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626" y="6540500"/>
            <a:ext cx="3486722" cy="2298700"/>
          </a:xfrm>
          <a:prstGeom prst="rect">
            <a:avLst/>
          </a:prstGeom>
        </p:spPr>
      </p:pic>
      <p:pic>
        <p:nvPicPr>
          <p:cNvPr id="8"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7368" y="7308565"/>
            <a:ext cx="1702013" cy="3988358"/>
          </a:xfrm>
          <a:prstGeom prst="rect">
            <a:avLst/>
          </a:prstGeom>
        </p:spPr>
      </p:pic>
      <p:sp>
        <p:nvSpPr>
          <p:cNvPr id="9" name="Text 1"/>
          <p:cNvSpPr/>
          <p:nvPr/>
        </p:nvSpPr>
        <p:spPr>
          <a:xfrm>
            <a:off x="4691120" y="5410200"/>
            <a:ext cx="3001809"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E8D5">
                    <a:alpha val="100000"/>
                  </a:srgbClr>
                </a:solidFill>
                <a:latin typeface="Inter Regular" pitchFamily="34" charset="0"/>
                <a:ea typeface="Inter Regular" pitchFamily="34" charset="-122"/>
                <a:cs typeface="Inter Regular" pitchFamily="34" charset="-120"/>
              </a:rPr>
              <a:t>Active in 12 countries / 4 regional hubs</a:t>
            </a:r>
            <a:endParaRPr lang="en-US" sz="1600" dirty="0"/>
          </a:p>
        </p:txBody>
      </p:sp>
      <p:sp>
        <p:nvSpPr>
          <p:cNvPr id="10" name="Text 2"/>
          <p:cNvSpPr/>
          <p:nvPr/>
        </p:nvSpPr>
        <p:spPr>
          <a:xfrm>
            <a:off x="4691120" y="5016500"/>
            <a:ext cx="3001809"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Bold" pitchFamily="34" charset="0"/>
                <a:ea typeface="Inter Bold" pitchFamily="34" charset="-122"/>
                <a:cs typeface="Inter Bold" pitchFamily="34" charset="-120"/>
              </a:rPr>
              <a:t>Global Reach</a:t>
            </a:r>
            <a:endParaRPr lang="en-US" sz="1600" dirty="0"/>
          </a:p>
        </p:txBody>
      </p:sp>
      <p:sp>
        <p:nvSpPr>
          <p:cNvPr id="11" name="Text 3"/>
          <p:cNvSpPr/>
          <p:nvPr/>
        </p:nvSpPr>
        <p:spPr>
          <a:xfrm>
            <a:off x="6558253" y="9232900"/>
            <a:ext cx="3103421"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E8D5">
                    <a:alpha val="100000"/>
                  </a:srgbClr>
                </a:solidFill>
                <a:latin typeface="Inter Regular" pitchFamily="34" charset="0"/>
                <a:ea typeface="Inter Regular" pitchFamily="34" charset="-122"/>
                <a:cs typeface="Inter Regular" pitchFamily="34" charset="-120"/>
              </a:rPr>
              <a:t>320 Employees ( 60% Technical, 25% Ops, 15% Sales )</a:t>
            </a:r>
            <a:endParaRPr lang="en-US" sz="1600" dirty="0"/>
          </a:p>
        </p:txBody>
      </p:sp>
      <p:sp>
        <p:nvSpPr>
          <p:cNvPr id="12" name="Text 4"/>
          <p:cNvSpPr/>
          <p:nvPr/>
        </p:nvSpPr>
        <p:spPr>
          <a:xfrm>
            <a:off x="6609059" y="8839200"/>
            <a:ext cx="3001809"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Bold" pitchFamily="34" charset="0"/>
                <a:ea typeface="Inter Bold" pitchFamily="34" charset="-122"/>
                <a:cs typeface="Inter Bold" pitchFamily="34" charset="-120"/>
              </a:rPr>
              <a:t>Employee Distribution</a:t>
            </a:r>
            <a:endParaRPr lang="en-US" sz="1600" dirty="0"/>
          </a:p>
        </p:txBody>
      </p:sp>
      <p:sp>
        <p:nvSpPr>
          <p:cNvPr id="13" name="Text 5"/>
          <p:cNvSpPr/>
          <p:nvPr/>
        </p:nvSpPr>
        <p:spPr>
          <a:xfrm>
            <a:off x="3065316" y="9232900"/>
            <a:ext cx="2442939" cy="6773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E8D5">
                    <a:alpha val="100000"/>
                  </a:srgbClr>
                </a:solidFill>
                <a:latin typeface="Inter Regular" pitchFamily="34" charset="0"/>
                <a:ea typeface="Inter Regular" pitchFamily="34" charset="-122"/>
                <a:cs typeface="Inter Regular" pitchFamily="34" charset="-120"/>
              </a:rPr>
              <a:t>40% SaaS, 35% Services, 25% Partnerships</a:t>
            </a:r>
            <a:endParaRPr lang="en-US" sz="1600" dirty="0"/>
          </a:p>
        </p:txBody>
      </p:sp>
      <p:sp>
        <p:nvSpPr>
          <p:cNvPr id="14" name="Text 6"/>
          <p:cNvSpPr/>
          <p:nvPr/>
        </p:nvSpPr>
        <p:spPr>
          <a:xfrm>
            <a:off x="2785882" y="8839200"/>
            <a:ext cx="3001809" cy="372533"/>
          </a:xfrm>
          <a:prstGeom prst="rect">
            <a:avLst/>
          </a:prstGeom>
          <a:noFill/>
          <a:ln/>
        </p:spPr>
        <p:txBody>
          <a:bodyPr wrap="square" lIns="0" tIns="0" rIns="0" bIns="0" rtlCol="0" anchor="t"/>
          <a:lstStyle/>
          <a:p>
            <a:pPr marL="0" indent="0" algn="ctr">
              <a:lnSpc>
                <a:spcPts val="2400"/>
              </a:lnSpc>
              <a:buNone/>
            </a:pPr>
            <a:r>
              <a:rPr lang="en-US" sz="1600" kern="0" spc="-32" dirty="0">
                <a:solidFill>
                  <a:srgbClr val="FFFFFF">
                    <a:alpha val="100000"/>
                  </a:srgbClr>
                </a:solidFill>
                <a:latin typeface="Inter Bold" pitchFamily="34" charset="0"/>
                <a:ea typeface="Inter Bold" pitchFamily="34" charset="-122"/>
                <a:cs typeface="Inter Bold" pitchFamily="34" charset="-120"/>
              </a:rPr>
              <a:t>Revenue Streams</a:t>
            </a:r>
            <a:endParaRPr lang="en-US" sz="1600" dirty="0"/>
          </a:p>
        </p:txBody>
      </p:sp>
      <p:pic>
        <p:nvPicPr>
          <p:cNvPr id="15"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34798" y="7927959"/>
            <a:ext cx="455663" cy="520700"/>
          </a:xfrm>
          <a:prstGeom prst="rect">
            <a:avLst/>
          </a:prstGeom>
        </p:spPr>
      </p:pic>
      <p:pic>
        <p:nvPicPr>
          <p:cNvPr id="16"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63166" y="8056313"/>
            <a:ext cx="238831" cy="266700"/>
          </a:xfrm>
          <a:prstGeom prst="rect">
            <a:avLst/>
          </a:prstGeom>
        </p:spPr>
      </p:pic>
      <p:sp>
        <p:nvSpPr>
          <p:cNvPr id="17" name="Text 7"/>
          <p:cNvSpPr/>
          <p:nvPr/>
        </p:nvSpPr>
        <p:spPr>
          <a:xfrm>
            <a:off x="1524191" y="1524000"/>
            <a:ext cx="6922365"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Company Overview</a:t>
            </a:r>
            <a:endParaRPr lang="en-US" sz="6000" dirty="0"/>
          </a:p>
        </p:txBody>
      </p:sp>
      <p:sp>
        <p:nvSpPr>
          <p:cNvPr id="18" name="Text 8"/>
          <p:cNvSpPr/>
          <p:nvPr/>
        </p:nvSpPr>
        <p:spPr>
          <a:xfrm>
            <a:off x="15025978" y="1524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slide provides a comprehensive overview of our identity and operations. It showcases our extensive global presence and the diverse distribution of our workforce across various regions. By illustrating these key elements, we lay the groundwork for a deeper understanding of our strategic priorities and objectives as we move towards 2025.</a:t>
            </a:r>
            <a:endParaRPr lang="en-US" sz="1600" dirty="0"/>
          </a:p>
        </p:txBody>
      </p:sp>
      <p:sp>
        <p:nvSpPr>
          <p:cNvPr id="19" name="Text 9"/>
          <p:cNvSpPr/>
          <p:nvPr/>
        </p:nvSpPr>
        <p:spPr>
          <a:xfrm>
            <a:off x="15025978" y="5448300"/>
            <a:ext cx="3759670"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000000">
                    <a:alpha val="100000"/>
                  </a:srgbClr>
                </a:solidFill>
                <a:latin typeface="Inter Regular" pitchFamily="34" charset="0"/>
                <a:ea typeface="Inter Regular" pitchFamily="34" charset="-122"/>
                <a:cs typeface="Inter Regular" pitchFamily="34" charset="-120"/>
              </a:rPr>
              <a:t>+42% </a:t>
            </a:r>
            <a:endParaRPr lang="en-US" sz="9600" dirty="0"/>
          </a:p>
        </p:txBody>
      </p:sp>
      <p:sp>
        <p:nvSpPr>
          <p:cNvPr id="20" name="Text 10"/>
          <p:cNvSpPr/>
          <p:nvPr/>
        </p:nvSpPr>
        <p:spPr>
          <a:xfrm>
            <a:off x="18379197" y="5981700"/>
            <a:ext cx="1862899"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employee growth in 2025</a:t>
            </a:r>
            <a:endParaRPr lang="en-US" sz="2000" dirty="0"/>
          </a:p>
        </p:txBody>
      </p:sp>
      <p:sp>
        <p:nvSpPr>
          <p:cNvPr id="21" name="Text 11"/>
          <p:cNvSpPr/>
          <p:nvPr/>
        </p:nvSpPr>
        <p:spPr>
          <a:xfrm>
            <a:off x="15025978" y="10490200"/>
            <a:ext cx="790462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"Our company operates globally, bringing together diverse talents and viewpoints to advance our vision as we aim for excellence in 2025. By leveraging the unique strengths of our team members worldwide, we can develop innovative solutions that tackle future challenges and redefine industry standards."</a:t>
            </a:r>
            <a:endParaRPr lang="en-US" sz="1600" dirty="0"/>
          </a:p>
        </p:txBody>
      </p:sp>
      <p:pic>
        <p:nvPicPr>
          <p:cNvPr id="23"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064083" y="7823200"/>
            <a:ext cx="228629" cy="228600"/>
          </a:xfrm>
          <a:prstGeom prst="rect">
            <a:avLst/>
          </a:prstGeom>
        </p:spPr>
      </p:pic>
      <p:sp>
        <p:nvSpPr>
          <p:cNvPr id="24" name="Text 12"/>
          <p:cNvSpPr/>
          <p:nvPr/>
        </p:nvSpPr>
        <p:spPr>
          <a:xfrm>
            <a:off x="15432429" y="7785100"/>
            <a:ext cx="456833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Established in 2014</a:t>
            </a:r>
            <a:endParaRPr lang="en-US" sz="2000" dirty="0"/>
          </a:p>
        </p:txBody>
      </p:sp>
      <p:sp>
        <p:nvSpPr>
          <p:cNvPr id="25" name="Text 13"/>
          <p:cNvSpPr/>
          <p:nvPr/>
        </p:nvSpPr>
        <p:spPr>
          <a:xfrm>
            <a:off x="15432429" y="8216900"/>
            <a:ext cx="456833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888888">
                    <a:alpha val="100000"/>
                  </a:srgbClr>
                </a:solidFill>
                <a:latin typeface="Inter Regular" pitchFamily="34" charset="0"/>
                <a:ea typeface="Inter Regular" pitchFamily="34" charset="-122"/>
                <a:cs typeface="Inter Regular" pitchFamily="34" charset="-120"/>
              </a:rPr>
              <a:t>helps convey experience and longevity</a:t>
            </a:r>
            <a:endParaRPr lang="en-US" sz="2000" dirty="0"/>
          </a:p>
        </p:txBody>
      </p:sp>
      <p:pic>
        <p:nvPicPr>
          <p:cNvPr id="27"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089486" y="9283700"/>
            <a:ext cx="177822" cy="254000"/>
          </a:xfrm>
          <a:prstGeom prst="rect">
            <a:avLst/>
          </a:prstGeom>
        </p:spPr>
      </p:pic>
      <p:sp>
        <p:nvSpPr>
          <p:cNvPr id="28" name="Text 14"/>
          <p:cNvSpPr/>
          <p:nvPr/>
        </p:nvSpPr>
        <p:spPr>
          <a:xfrm>
            <a:off x="15432429" y="9220200"/>
            <a:ext cx="305684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00000">
                    <a:alpha val="100000"/>
                  </a:srgbClr>
                </a:solidFill>
                <a:latin typeface="Inter Medium" pitchFamily="34" charset="0"/>
                <a:ea typeface="Inter Medium" pitchFamily="34" charset="-122"/>
                <a:cs typeface="Inter Medium" pitchFamily="34" charset="-120"/>
              </a:rPr>
              <a:t>HQ Location in Singapore</a:t>
            </a:r>
            <a:endParaRPr lang="en-US" sz="2000" dirty="0"/>
          </a:p>
        </p:txBody>
      </p:sp>
      <p:pic>
        <p:nvPicPr>
          <p:cNvPr id="29" name="Image 12"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5025978" y="4000500"/>
            <a:ext cx="6452406" cy="1193800"/>
          </a:xfrm>
          <a:prstGeom prst="rect">
            <a:avLst/>
          </a:prstGeom>
        </p:spPr>
      </p:pic>
      <p:sp>
        <p:nvSpPr>
          <p:cNvPr id="30" name="Shape 15"/>
          <p:cNvSpPr/>
          <p:nvPr/>
        </p:nvSpPr>
        <p:spPr>
          <a:xfrm>
            <a:off x="15178397" y="4343400"/>
            <a:ext cx="50806" cy="508000"/>
          </a:xfrm>
          <a:prstGeom prst="roundRect">
            <a:avLst>
              <a:gd name="adj" fmla="val 197977"/>
            </a:avLst>
          </a:prstGeom>
          <a:solidFill>
            <a:srgbClr val="F8EFE8">
              <a:alpha val="100000"/>
            </a:srgbClr>
          </a:solidFill>
          <a:ln/>
        </p:spPr>
      </p:sp>
      <p:sp>
        <p:nvSpPr>
          <p:cNvPr id="31" name="Text 16"/>
          <p:cNvSpPr/>
          <p:nvPr/>
        </p:nvSpPr>
        <p:spPr>
          <a:xfrm>
            <a:off x="15864283" y="4406900"/>
            <a:ext cx="486047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95E1E">
                    <a:alpha val="100000"/>
                  </a:srgbClr>
                </a:solidFill>
                <a:latin typeface="Inter Medium" pitchFamily="34" charset="0"/>
                <a:ea typeface="Inter Medium" pitchFamily="34" charset="-122"/>
                <a:cs typeface="Inter Medium" pitchFamily="34" charset="-120"/>
              </a:rPr>
              <a:t> “Powering smarter decisions worldwide”</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CF9727F5-5C46-442F-A2E6-538F0B095CC1}"/>
              </a:ext>
            </a:extLst>
          </p:cNvPr>
          <p:cNvSpPr/>
          <p:nvPr/>
        </p:nvSpPr>
        <p:spPr>
          <a:xfrm>
            <a:off x="5309264" y="8470900"/>
            <a:ext cx="3116121" cy="4038600"/>
          </a:xfrm>
          <a:prstGeom prst="roundRect">
            <a:avLst>
              <a:gd name="adj" fmla="val 7864"/>
            </a:avLst>
          </a:prstGeom>
          <a:pattFill prst="wdUpDiag">
            <a:fgClr>
              <a:srgbClr val="FECDAA"/>
            </a:fgClr>
            <a:bgClr>
              <a:srgbClr val="FDAA7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hape 0"/>
          <p:cNvSpPr/>
          <p:nvPr/>
        </p:nvSpPr>
        <p:spPr>
          <a:xfrm>
            <a:off x="1524191" y="4864100"/>
            <a:ext cx="10707438" cy="7645400"/>
          </a:xfrm>
          <a:prstGeom prst="rect">
            <a:avLst/>
          </a:prstGeom>
          <a:noFill/>
          <a:ln/>
        </p:spPr>
      </p:sp>
      <p:sp>
        <p:nvSpPr>
          <p:cNvPr id="3" name="Text 1"/>
          <p:cNvSpPr/>
          <p:nvPr/>
        </p:nvSpPr>
        <p:spPr>
          <a:xfrm>
            <a:off x="1930641" y="5562600"/>
            <a:ext cx="235402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Opened 3 new branches</a:t>
            </a:r>
            <a:endParaRPr lang="en-US" sz="1600" dirty="0"/>
          </a:p>
        </p:txBody>
      </p:sp>
      <p:pic>
        <p:nvPicPr>
          <p:cNvPr id="5"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9594" y="5562600"/>
            <a:ext cx="254032" cy="228600"/>
          </a:xfrm>
          <a:prstGeom prst="rect">
            <a:avLst/>
          </a:prstGeom>
        </p:spPr>
      </p:pic>
      <p:pic>
        <p:nvPicPr>
          <p:cNvPr id="6"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4864100"/>
            <a:ext cx="1003425" cy="419100"/>
          </a:xfrm>
          <a:prstGeom prst="rect">
            <a:avLst/>
          </a:prstGeom>
        </p:spPr>
      </p:pic>
      <p:sp>
        <p:nvSpPr>
          <p:cNvPr id="7" name="Text 2"/>
          <p:cNvSpPr/>
          <p:nvPr/>
        </p:nvSpPr>
        <p:spPr>
          <a:xfrm>
            <a:off x="1727416" y="4940300"/>
            <a:ext cx="66471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March</a:t>
            </a:r>
            <a:endParaRPr lang="en-US" sz="1600" dirty="0"/>
          </a:p>
        </p:txBody>
      </p:sp>
      <p:sp>
        <p:nvSpPr>
          <p:cNvPr id="8" name="Text 3"/>
          <p:cNvSpPr/>
          <p:nvPr/>
        </p:nvSpPr>
        <p:spPr>
          <a:xfrm>
            <a:off x="1524191" y="5930900"/>
            <a:ext cx="2248181"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80000"/>
                  </a:srgbClr>
                </a:solidFill>
                <a:latin typeface="Inter Medium" pitchFamily="34" charset="0"/>
                <a:ea typeface="Inter Medium" pitchFamily="34" charset="-122"/>
                <a:cs typeface="Inter Medium" pitchFamily="34" charset="-120"/>
              </a:rPr>
              <a:t>+20%</a:t>
            </a:r>
            <a:endParaRPr lang="en-US" sz="6000" dirty="0"/>
          </a:p>
        </p:txBody>
      </p:sp>
      <p:sp>
        <p:nvSpPr>
          <p:cNvPr id="9" name="Text 4"/>
          <p:cNvSpPr/>
          <p:nvPr/>
        </p:nvSpPr>
        <p:spPr>
          <a:xfrm>
            <a:off x="3619952" y="5930900"/>
            <a:ext cx="829837"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80000"/>
                  </a:srgbClr>
                </a:solidFill>
                <a:latin typeface="Inter Medium" pitchFamily="34" charset="0"/>
                <a:ea typeface="Inter Medium" pitchFamily="34" charset="-122"/>
                <a:cs typeface="Inter Medium" pitchFamily="34" charset="-120"/>
              </a:rPr>
              <a:t>revenue</a:t>
            </a:r>
            <a:endParaRPr lang="en-US" sz="1600" dirty="0"/>
          </a:p>
        </p:txBody>
      </p:sp>
      <p:sp>
        <p:nvSpPr>
          <p:cNvPr id="59" name="Rectangle: Rounded Corners 58">
            <a:extLst>
              <a:ext uri="{FF2B5EF4-FFF2-40B4-BE49-F238E27FC236}">
                <a16:creationId xmlns:a16="http://schemas.microsoft.com/office/drawing/2014/main" id="{DA0052F5-8792-4AA3-A32A-C13DBBAA019B}"/>
              </a:ext>
            </a:extLst>
          </p:cNvPr>
          <p:cNvSpPr/>
          <p:nvPr/>
        </p:nvSpPr>
        <p:spPr>
          <a:xfrm>
            <a:off x="9098571" y="9613900"/>
            <a:ext cx="3116121" cy="2882900"/>
          </a:xfrm>
          <a:prstGeom prst="roundRect">
            <a:avLst>
              <a:gd name="adj" fmla="val 7864"/>
            </a:avLst>
          </a:prstGeom>
          <a:pattFill prst="wdUpDiag">
            <a:fgClr>
              <a:srgbClr val="FDAA74"/>
            </a:fgClr>
            <a:bgClr>
              <a:srgbClr val="FECDAA"/>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7200900"/>
            <a:ext cx="3149994" cy="5308600"/>
          </a:xfrm>
          <a:prstGeom prst="rect">
            <a:avLst/>
          </a:prstGeom>
        </p:spPr>
      </p:pic>
      <p:sp>
        <p:nvSpPr>
          <p:cNvPr id="11" name="Text 5"/>
          <p:cNvSpPr/>
          <p:nvPr/>
        </p:nvSpPr>
        <p:spPr>
          <a:xfrm>
            <a:off x="5715714" y="6832600"/>
            <a:ext cx="220160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Launched new product</a:t>
            </a:r>
            <a:endParaRPr lang="en-US" sz="1600" dirty="0"/>
          </a:p>
        </p:txBody>
      </p:sp>
      <p:pic>
        <p:nvPicPr>
          <p:cNvPr id="13"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7368" y="6819900"/>
            <a:ext cx="228629" cy="254000"/>
          </a:xfrm>
          <a:prstGeom prst="rect">
            <a:avLst/>
          </a:prstGeom>
        </p:spPr>
      </p:pic>
      <p:pic>
        <p:nvPicPr>
          <p:cNvPr id="14" name="Image 6"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9264" y="6197600"/>
            <a:ext cx="1003425" cy="419100"/>
          </a:xfrm>
          <a:prstGeom prst="rect">
            <a:avLst/>
          </a:prstGeom>
        </p:spPr>
      </p:pic>
      <p:sp>
        <p:nvSpPr>
          <p:cNvPr id="15" name="Text 6"/>
          <p:cNvSpPr/>
          <p:nvPr/>
        </p:nvSpPr>
        <p:spPr>
          <a:xfrm>
            <a:off x="5614102" y="6273800"/>
            <a:ext cx="46149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July</a:t>
            </a:r>
            <a:endParaRPr lang="en-US" sz="1600" dirty="0"/>
          </a:p>
        </p:txBody>
      </p:sp>
      <p:sp>
        <p:nvSpPr>
          <p:cNvPr id="16" name="Text 7"/>
          <p:cNvSpPr/>
          <p:nvPr/>
        </p:nvSpPr>
        <p:spPr>
          <a:xfrm>
            <a:off x="5309264" y="7200900"/>
            <a:ext cx="1651206"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25K</a:t>
            </a:r>
            <a:endParaRPr lang="en-US" sz="6000" dirty="0"/>
          </a:p>
        </p:txBody>
      </p:sp>
      <p:sp>
        <p:nvSpPr>
          <p:cNvPr id="17" name="Text 8"/>
          <p:cNvSpPr/>
          <p:nvPr/>
        </p:nvSpPr>
        <p:spPr>
          <a:xfrm>
            <a:off x="6833454" y="7200900"/>
            <a:ext cx="1591932"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users onboarded</a:t>
            </a:r>
            <a:endParaRPr lang="en-US" sz="1600" dirty="0"/>
          </a:p>
        </p:txBody>
      </p:sp>
      <p:sp>
        <p:nvSpPr>
          <p:cNvPr id="21" name="Text 9"/>
          <p:cNvSpPr/>
          <p:nvPr/>
        </p:nvSpPr>
        <p:spPr>
          <a:xfrm>
            <a:off x="9488086" y="7962900"/>
            <a:ext cx="230322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Secured Series B Round</a:t>
            </a:r>
            <a:endParaRPr lang="en-US" sz="1600" dirty="0"/>
          </a:p>
        </p:txBody>
      </p:sp>
      <p:pic>
        <p:nvPicPr>
          <p:cNvPr id="23" name="Image 11"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2441" y="7950200"/>
            <a:ext cx="203225" cy="254000"/>
          </a:xfrm>
          <a:prstGeom prst="rect">
            <a:avLst/>
          </a:prstGeom>
        </p:spPr>
      </p:pic>
      <p:pic>
        <p:nvPicPr>
          <p:cNvPr id="24" name="Image 12"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81635" y="7327900"/>
            <a:ext cx="1181248" cy="419100"/>
          </a:xfrm>
          <a:prstGeom prst="rect">
            <a:avLst/>
          </a:prstGeom>
        </p:spPr>
      </p:pic>
      <p:sp>
        <p:nvSpPr>
          <p:cNvPr id="25" name="Text 10"/>
          <p:cNvSpPr/>
          <p:nvPr/>
        </p:nvSpPr>
        <p:spPr>
          <a:xfrm>
            <a:off x="9284860" y="7404100"/>
            <a:ext cx="842539"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October</a:t>
            </a:r>
            <a:endParaRPr lang="en-US" sz="1600" dirty="0"/>
          </a:p>
        </p:txBody>
      </p:sp>
      <p:sp>
        <p:nvSpPr>
          <p:cNvPr id="26" name="Text 11"/>
          <p:cNvSpPr/>
          <p:nvPr/>
        </p:nvSpPr>
        <p:spPr>
          <a:xfrm>
            <a:off x="9081635" y="8356600"/>
            <a:ext cx="2197375"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$10M</a:t>
            </a:r>
            <a:endParaRPr lang="en-US" sz="6000" dirty="0"/>
          </a:p>
        </p:txBody>
      </p:sp>
      <p:sp>
        <p:nvSpPr>
          <p:cNvPr id="27" name="Text 12"/>
          <p:cNvSpPr/>
          <p:nvPr/>
        </p:nvSpPr>
        <p:spPr>
          <a:xfrm>
            <a:off x="11151994" y="8356600"/>
            <a:ext cx="102036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in funding</a:t>
            </a:r>
            <a:endParaRPr lang="en-US" sz="1600" dirty="0"/>
          </a:p>
        </p:txBody>
      </p:sp>
      <p:sp>
        <p:nvSpPr>
          <p:cNvPr id="31" name="Text 13"/>
          <p:cNvSpPr/>
          <p:nvPr/>
        </p:nvSpPr>
        <p:spPr>
          <a:xfrm>
            <a:off x="1524191" y="1524000"/>
            <a:ext cx="5830029"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Key Highlights of the Year</a:t>
            </a:r>
            <a:endParaRPr lang="en-US" sz="6000" dirty="0"/>
          </a:p>
        </p:txBody>
      </p:sp>
      <p:sp>
        <p:nvSpPr>
          <p:cNvPr id="32" name="Text 14"/>
          <p:cNvSpPr/>
          <p:nvPr/>
        </p:nvSpPr>
        <p:spPr>
          <a:xfrm>
            <a:off x="18925365" y="12052300"/>
            <a:ext cx="4005234"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“This year marked significant growth and achievements across multiple fronts.”</a:t>
            </a:r>
            <a:endParaRPr lang="en-US" sz="1600" dirty="0"/>
          </a:p>
        </p:txBody>
      </p:sp>
      <p:sp>
        <p:nvSpPr>
          <p:cNvPr id="33" name="Text 15"/>
          <p:cNvSpPr/>
          <p:nvPr/>
        </p:nvSpPr>
        <p:spPr>
          <a:xfrm>
            <a:off x="15025978" y="1524000"/>
            <a:ext cx="7904621" cy="12869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A concise summary of the year’s most impactful moments spotlighting major business achievements, growth milestones, and funding events. This snapshot captures where we’ve made meaningful progress and how those wins have shaped our momentum heading into the future.</a:t>
            </a:r>
            <a:endParaRPr lang="en-US" sz="1600" dirty="0"/>
          </a:p>
        </p:txBody>
      </p:sp>
      <p:sp>
        <p:nvSpPr>
          <p:cNvPr id="34" name="Shape 16"/>
          <p:cNvSpPr/>
          <p:nvPr/>
        </p:nvSpPr>
        <p:spPr>
          <a:xfrm>
            <a:off x="15025978" y="3543300"/>
            <a:ext cx="6338092" cy="1295400"/>
          </a:xfrm>
          <a:prstGeom prst="rect">
            <a:avLst/>
          </a:prstGeom>
          <a:noFill/>
          <a:ln/>
        </p:spPr>
      </p:sp>
      <p:pic>
        <p:nvPicPr>
          <p:cNvPr id="35" name="Image 1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5978" y="3543300"/>
            <a:ext cx="6338092" cy="1295400"/>
          </a:xfrm>
          <a:prstGeom prst="rect">
            <a:avLst/>
          </a:prstGeom>
        </p:spPr>
      </p:pic>
      <p:sp>
        <p:nvSpPr>
          <p:cNvPr id="36" name="Text 17"/>
          <p:cNvSpPr/>
          <p:nvPr/>
        </p:nvSpPr>
        <p:spPr>
          <a:xfrm>
            <a:off x="15851581" y="3860800"/>
            <a:ext cx="1934875"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Business Expansion</a:t>
            </a:r>
            <a:endParaRPr lang="en-US" sz="1600" dirty="0"/>
          </a:p>
        </p:txBody>
      </p:sp>
      <p:sp>
        <p:nvSpPr>
          <p:cNvPr id="37" name="Text 18"/>
          <p:cNvSpPr/>
          <p:nvPr/>
        </p:nvSpPr>
        <p:spPr>
          <a:xfrm>
            <a:off x="15445130" y="4279900"/>
            <a:ext cx="4068742"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Opening of new branches or market entries</a:t>
            </a:r>
            <a:endParaRPr lang="en-US" sz="1600" dirty="0"/>
          </a:p>
        </p:txBody>
      </p:sp>
      <p:sp>
        <p:nvSpPr>
          <p:cNvPr id="38" name="Shape 19"/>
          <p:cNvSpPr/>
          <p:nvPr/>
        </p:nvSpPr>
        <p:spPr>
          <a:xfrm>
            <a:off x="15445130" y="3860800"/>
            <a:ext cx="304838" cy="304800"/>
          </a:xfrm>
          <a:prstGeom prst="rect">
            <a:avLst/>
          </a:prstGeom>
          <a:noFill/>
          <a:ln/>
        </p:spPr>
      </p:sp>
      <p:pic>
        <p:nvPicPr>
          <p:cNvPr id="39" name="Image 17"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83235" y="3886200"/>
            <a:ext cx="228629" cy="254000"/>
          </a:xfrm>
          <a:prstGeom prst="rect">
            <a:avLst/>
          </a:prstGeom>
        </p:spPr>
      </p:pic>
      <p:sp>
        <p:nvSpPr>
          <p:cNvPr id="40" name="Shape 20"/>
          <p:cNvSpPr/>
          <p:nvPr/>
        </p:nvSpPr>
        <p:spPr>
          <a:xfrm>
            <a:off x="15025978" y="5321300"/>
            <a:ext cx="6338092" cy="1295400"/>
          </a:xfrm>
          <a:prstGeom prst="rect">
            <a:avLst/>
          </a:prstGeom>
          <a:noFill/>
          <a:ln/>
        </p:spPr>
      </p:sp>
      <p:pic>
        <p:nvPicPr>
          <p:cNvPr id="41" name="Image 18" descr=" "/>
          <p:cNvPicPr>
            <a:picLocks noChangeAspect="1"/>
          </p:cNvPicPr>
          <p:nvPr/>
        </p:nvPicPr>
        <p:blipFill>
          <a:blip r:embed="rId15">
            <a:extLst>
              <a:ext uri="{96DAC541-7B7A-43D3-8B79-37D633B846F1}">
                <asvg:svgBlip xmlns:asvg="http://schemas.microsoft.com/office/drawing/2016/SVG/main" r:embed="rId17"/>
              </a:ext>
            </a:extLst>
          </a:blip>
          <a:stretch>
            <a:fillRect/>
          </a:stretch>
        </p:blipFill>
        <p:spPr>
          <a:xfrm>
            <a:off x="15025978" y="5321300"/>
            <a:ext cx="6338092" cy="1295400"/>
          </a:xfrm>
          <a:prstGeom prst="rect">
            <a:avLst/>
          </a:prstGeom>
        </p:spPr>
      </p:pic>
      <p:sp>
        <p:nvSpPr>
          <p:cNvPr id="42" name="Text 21"/>
          <p:cNvSpPr/>
          <p:nvPr/>
        </p:nvSpPr>
        <p:spPr>
          <a:xfrm>
            <a:off x="15851581" y="5638800"/>
            <a:ext cx="1833262"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Product Innovation</a:t>
            </a:r>
            <a:endParaRPr lang="en-US" sz="1600" dirty="0"/>
          </a:p>
        </p:txBody>
      </p:sp>
      <p:sp>
        <p:nvSpPr>
          <p:cNvPr id="43" name="Text 22"/>
          <p:cNvSpPr/>
          <p:nvPr/>
        </p:nvSpPr>
        <p:spPr>
          <a:xfrm>
            <a:off x="15445130" y="6057900"/>
            <a:ext cx="335745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Launch of new products or features</a:t>
            </a:r>
            <a:endParaRPr lang="en-US" sz="1600" dirty="0"/>
          </a:p>
        </p:txBody>
      </p:sp>
      <p:sp>
        <p:nvSpPr>
          <p:cNvPr id="44" name="Shape 23"/>
          <p:cNvSpPr/>
          <p:nvPr/>
        </p:nvSpPr>
        <p:spPr>
          <a:xfrm>
            <a:off x="15445130" y="5638800"/>
            <a:ext cx="304838" cy="304800"/>
          </a:xfrm>
          <a:prstGeom prst="rect">
            <a:avLst/>
          </a:prstGeom>
          <a:noFill/>
          <a:ln/>
        </p:spPr>
      </p:sp>
      <p:pic>
        <p:nvPicPr>
          <p:cNvPr id="45" name="Image 19"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83235" y="5664200"/>
            <a:ext cx="228629" cy="254000"/>
          </a:xfrm>
          <a:prstGeom prst="rect">
            <a:avLst/>
          </a:prstGeom>
        </p:spPr>
      </p:pic>
      <p:sp>
        <p:nvSpPr>
          <p:cNvPr id="46" name="Shape 24"/>
          <p:cNvSpPr/>
          <p:nvPr/>
        </p:nvSpPr>
        <p:spPr>
          <a:xfrm>
            <a:off x="15025978" y="7099300"/>
            <a:ext cx="6338092" cy="1295400"/>
          </a:xfrm>
          <a:prstGeom prst="rect">
            <a:avLst/>
          </a:prstGeom>
          <a:noFill/>
          <a:ln/>
        </p:spPr>
      </p:sp>
      <p:pic>
        <p:nvPicPr>
          <p:cNvPr id="47" name="Image 20" descr=" "/>
          <p:cNvPicPr>
            <a:picLocks noChangeAspect="1"/>
          </p:cNvPicPr>
          <p:nvPr/>
        </p:nvPicPr>
        <p:blipFill>
          <a:blip r:embed="rId15">
            <a:extLst>
              <a:ext uri="{96DAC541-7B7A-43D3-8B79-37D633B846F1}">
                <asvg:svgBlip xmlns:asvg="http://schemas.microsoft.com/office/drawing/2016/SVG/main" r:embed="rId18"/>
              </a:ext>
            </a:extLst>
          </a:blip>
          <a:stretch>
            <a:fillRect/>
          </a:stretch>
        </p:blipFill>
        <p:spPr>
          <a:xfrm>
            <a:off x="15025978" y="7099300"/>
            <a:ext cx="6338092" cy="1295400"/>
          </a:xfrm>
          <a:prstGeom prst="rect">
            <a:avLst/>
          </a:prstGeom>
        </p:spPr>
      </p:pic>
      <p:sp>
        <p:nvSpPr>
          <p:cNvPr id="48" name="Text 25"/>
          <p:cNvSpPr/>
          <p:nvPr/>
        </p:nvSpPr>
        <p:spPr>
          <a:xfrm>
            <a:off x="15851581" y="7416800"/>
            <a:ext cx="1261691"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User Growth</a:t>
            </a:r>
            <a:endParaRPr lang="en-US" sz="1600" dirty="0"/>
          </a:p>
        </p:txBody>
      </p:sp>
      <p:sp>
        <p:nvSpPr>
          <p:cNvPr id="49" name="Text 26"/>
          <p:cNvSpPr/>
          <p:nvPr/>
        </p:nvSpPr>
        <p:spPr>
          <a:xfrm>
            <a:off x="15445130" y="7835900"/>
            <a:ext cx="4246564"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Milestones in user acquisition or engagement</a:t>
            </a:r>
            <a:endParaRPr lang="en-US" sz="1600" dirty="0"/>
          </a:p>
        </p:txBody>
      </p:sp>
      <p:sp>
        <p:nvSpPr>
          <p:cNvPr id="50" name="Shape 27"/>
          <p:cNvSpPr/>
          <p:nvPr/>
        </p:nvSpPr>
        <p:spPr>
          <a:xfrm>
            <a:off x="15445130" y="7416800"/>
            <a:ext cx="304838" cy="304800"/>
          </a:xfrm>
          <a:prstGeom prst="rect">
            <a:avLst/>
          </a:prstGeom>
          <a:noFill/>
          <a:ln/>
        </p:spPr>
      </p:sp>
      <p:pic>
        <p:nvPicPr>
          <p:cNvPr id="51" name="Image 21"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83235" y="7442200"/>
            <a:ext cx="228629" cy="254000"/>
          </a:xfrm>
          <a:prstGeom prst="rect">
            <a:avLst/>
          </a:prstGeom>
        </p:spPr>
      </p:pic>
      <p:sp>
        <p:nvSpPr>
          <p:cNvPr id="52" name="Shape 28"/>
          <p:cNvSpPr/>
          <p:nvPr/>
        </p:nvSpPr>
        <p:spPr>
          <a:xfrm>
            <a:off x="15025978" y="8877300"/>
            <a:ext cx="6338092" cy="1295400"/>
          </a:xfrm>
          <a:prstGeom prst="rect">
            <a:avLst/>
          </a:prstGeom>
          <a:noFill/>
          <a:ln/>
        </p:spPr>
      </p:sp>
      <p:pic>
        <p:nvPicPr>
          <p:cNvPr id="53" name="Image 22" descr=" "/>
          <p:cNvPicPr>
            <a:picLocks noChangeAspect="1"/>
          </p:cNvPicPr>
          <p:nvPr/>
        </p:nvPicPr>
        <p:blipFill>
          <a:blip r:embed="rId15">
            <a:extLst>
              <a:ext uri="{96DAC541-7B7A-43D3-8B79-37D633B846F1}">
                <asvg:svgBlip xmlns:asvg="http://schemas.microsoft.com/office/drawing/2016/SVG/main" r:embed="rId19"/>
              </a:ext>
            </a:extLst>
          </a:blip>
          <a:stretch>
            <a:fillRect/>
          </a:stretch>
        </p:blipFill>
        <p:spPr>
          <a:xfrm>
            <a:off x="15025978" y="8877300"/>
            <a:ext cx="6338092" cy="1295400"/>
          </a:xfrm>
          <a:prstGeom prst="rect">
            <a:avLst/>
          </a:prstGeom>
        </p:spPr>
      </p:pic>
      <p:sp>
        <p:nvSpPr>
          <p:cNvPr id="54" name="Text 29"/>
          <p:cNvSpPr/>
          <p:nvPr/>
        </p:nvSpPr>
        <p:spPr>
          <a:xfrm>
            <a:off x="15851581" y="9194800"/>
            <a:ext cx="2099996"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Funding &amp; Investment</a:t>
            </a:r>
            <a:endParaRPr lang="en-US" sz="1600" dirty="0"/>
          </a:p>
        </p:txBody>
      </p:sp>
      <p:sp>
        <p:nvSpPr>
          <p:cNvPr id="55" name="Text 30"/>
          <p:cNvSpPr/>
          <p:nvPr/>
        </p:nvSpPr>
        <p:spPr>
          <a:xfrm>
            <a:off x="15445130" y="9613900"/>
            <a:ext cx="3941726"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Securing capital or closing funding rounds</a:t>
            </a:r>
            <a:endParaRPr lang="en-US" sz="1600" dirty="0"/>
          </a:p>
        </p:txBody>
      </p:sp>
      <p:sp>
        <p:nvSpPr>
          <p:cNvPr id="56" name="Shape 31"/>
          <p:cNvSpPr/>
          <p:nvPr/>
        </p:nvSpPr>
        <p:spPr>
          <a:xfrm>
            <a:off x="15445130" y="9194800"/>
            <a:ext cx="304838" cy="304800"/>
          </a:xfrm>
          <a:prstGeom prst="rect">
            <a:avLst/>
          </a:prstGeom>
          <a:noFill/>
          <a:ln/>
        </p:spPr>
      </p:sp>
      <p:pic>
        <p:nvPicPr>
          <p:cNvPr id="57" name="Image 2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83235" y="9220200"/>
            <a:ext cx="228629" cy="254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9623953" y="1524000"/>
            <a:ext cx="3306647"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A year marked by steady growth, innovation, and market presence.</a:t>
            </a:r>
            <a:endParaRPr lang="en-US" sz="1600" dirty="0"/>
          </a:p>
        </p:txBody>
      </p:sp>
      <p:sp>
        <p:nvSpPr>
          <p:cNvPr id="3" name="Text 1"/>
          <p:cNvSpPr/>
          <p:nvPr/>
        </p:nvSpPr>
        <p:spPr>
          <a:xfrm>
            <a:off x="1524191" y="1524000"/>
            <a:ext cx="5931641"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Timeline of Achievements</a:t>
            </a:r>
            <a:endParaRPr lang="en-US" sz="6000" dirty="0"/>
          </a:p>
        </p:txBody>
      </p:sp>
      <p:sp>
        <p:nvSpPr>
          <p:cNvPr id="4" name="Text 2"/>
          <p:cNvSpPr/>
          <p:nvPr/>
        </p:nvSpPr>
        <p:spPr>
          <a:xfrm>
            <a:off x="1524191" y="3517900"/>
            <a:ext cx="574535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This year has been characterized by significant milestones in our journey, showcasing remarkable growth, groundbreaking innovations, and an enhanced presence in the market.</a:t>
            </a:r>
            <a:endParaRPr lang="en-US" sz="1600" dirty="0"/>
          </a:p>
        </p:txBody>
      </p:sp>
      <p:sp>
        <p:nvSpPr>
          <p:cNvPr id="5" name="Text 3"/>
          <p:cNvSpPr/>
          <p:nvPr/>
        </p:nvSpPr>
        <p:spPr>
          <a:xfrm>
            <a:off x="1524191" y="4902200"/>
            <a:ext cx="574535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Throughout 2025, we marked major progress across all four quarters expanding into new regions, launching our AI platform NovaX, achieving ISO certification, and securing Series B funding.</a:t>
            </a:r>
            <a:r>
              <a:rPr lang="en-US" sz="1600" kern="0" spc="-32" dirty="0">
                <a:solidFill>
                  <a:srgbClr val="000000">
                    <a:alpha val="100000"/>
                  </a:srgbClr>
                </a:solidFill>
                <a:latin typeface="Inter Regular" pitchFamily="34" charset="0"/>
                <a:ea typeface="Inter Regular" pitchFamily="34" charset="-122"/>
                <a:cs typeface="Inter Regular" pitchFamily="34" charset="-120"/>
              </a:rPr>
              <a:t> These milestones reflect our focus on growth, innovation, and long-term impact.</a:t>
            </a:r>
            <a:endParaRPr lang="en-US" sz="1600" dirty="0"/>
          </a:p>
        </p:txBody>
      </p:sp>
      <p:sp>
        <p:nvSpPr>
          <p:cNvPr id="6" name="Text 4"/>
          <p:cNvSpPr/>
          <p:nvPr/>
        </p:nvSpPr>
        <p:spPr>
          <a:xfrm>
            <a:off x="1524191" y="11645900"/>
            <a:ext cx="5211885"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Regular" pitchFamily="34" charset="0"/>
                <a:ea typeface="Inter Regular" pitchFamily="34" charset="-122"/>
                <a:cs typeface="Inter Regular" pitchFamily="34" charset="-120"/>
              </a:rPr>
              <a:t>These achievements reflect our unwavering commitment to innovation, growth, and creating a meaningful impact in our industry.</a:t>
            </a:r>
            <a:endParaRPr lang="en-US" sz="1600" dirty="0"/>
          </a:p>
        </p:txBody>
      </p:sp>
      <p:sp>
        <p:nvSpPr>
          <p:cNvPr id="7" name="Text 5"/>
          <p:cNvSpPr/>
          <p:nvPr/>
        </p:nvSpPr>
        <p:spPr>
          <a:xfrm>
            <a:off x="9183248" y="2946400"/>
            <a:ext cx="659212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ECDAA">
                    <a:alpha val="100000"/>
                  </a:srgbClr>
                </a:solidFill>
                <a:latin typeface="Inter Medium" pitchFamily="34" charset="0"/>
                <a:ea typeface="Inter Medium" pitchFamily="34" charset="-122"/>
                <a:cs typeface="Inter Medium" pitchFamily="34" charset="-120"/>
              </a:rPr>
              <a:t>Q1</a:t>
            </a:r>
            <a:endParaRPr lang="en-US" sz="6000" dirty="0"/>
          </a:p>
        </p:txBody>
      </p:sp>
      <p:sp>
        <p:nvSpPr>
          <p:cNvPr id="8" name="Shape 6"/>
          <p:cNvSpPr/>
          <p:nvPr/>
        </p:nvSpPr>
        <p:spPr>
          <a:xfrm>
            <a:off x="9183248" y="3987800"/>
            <a:ext cx="6338092" cy="1295400"/>
          </a:xfrm>
          <a:prstGeom prst="rect">
            <a:avLst/>
          </a:prstGeom>
          <a:noFill/>
          <a:ln/>
        </p:spPr>
      </p:sp>
      <p:pic>
        <p:nvPicPr>
          <p:cNvPr id="9"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3248" y="3987800"/>
            <a:ext cx="6338092" cy="1295400"/>
          </a:xfrm>
          <a:prstGeom prst="rect">
            <a:avLst/>
          </a:prstGeom>
        </p:spPr>
      </p:pic>
      <p:sp>
        <p:nvSpPr>
          <p:cNvPr id="10" name="Text 7"/>
          <p:cNvSpPr/>
          <p:nvPr/>
        </p:nvSpPr>
        <p:spPr>
          <a:xfrm>
            <a:off x="10008851" y="4305300"/>
            <a:ext cx="2684269"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Featured in Industry Journal</a:t>
            </a:r>
            <a:endParaRPr lang="en-US" sz="1600" dirty="0"/>
          </a:p>
        </p:txBody>
      </p:sp>
      <p:sp>
        <p:nvSpPr>
          <p:cNvPr id="11" name="Text 8"/>
          <p:cNvSpPr/>
          <p:nvPr/>
        </p:nvSpPr>
        <p:spPr>
          <a:xfrm>
            <a:off x="9602400" y="4724400"/>
            <a:ext cx="2354028"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A3A3A3">
                    <a:alpha val="100000"/>
                  </a:srgbClr>
                </a:solidFill>
                <a:latin typeface="Inter Regular" pitchFamily="34" charset="0"/>
                <a:ea typeface="Inter Regular" pitchFamily="34" charset="-122"/>
                <a:cs typeface="Inter Regular" pitchFamily="34" charset="-120"/>
              </a:rPr>
              <a:t>Opened 3 new branches</a:t>
            </a:r>
            <a:endParaRPr lang="en-US" sz="1600" dirty="0"/>
          </a:p>
        </p:txBody>
      </p:sp>
      <p:sp>
        <p:nvSpPr>
          <p:cNvPr id="12" name="Shape 9"/>
          <p:cNvSpPr/>
          <p:nvPr/>
        </p:nvSpPr>
        <p:spPr>
          <a:xfrm>
            <a:off x="9602400" y="4305300"/>
            <a:ext cx="304838" cy="304800"/>
          </a:xfrm>
          <a:prstGeom prst="rect">
            <a:avLst/>
          </a:prstGeom>
          <a:noFill/>
          <a:ln/>
        </p:spPr>
      </p:sp>
      <p:pic>
        <p:nvPicPr>
          <p:cNvPr id="1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5908" y="4343400"/>
            <a:ext cx="177822" cy="228600"/>
          </a:xfrm>
          <a:prstGeom prst="rect">
            <a:avLst/>
          </a:prstGeom>
        </p:spPr>
      </p:pic>
      <p:sp>
        <p:nvSpPr>
          <p:cNvPr id="14" name="Text 10"/>
          <p:cNvSpPr/>
          <p:nvPr/>
        </p:nvSpPr>
        <p:spPr>
          <a:xfrm>
            <a:off x="9183248" y="6350000"/>
            <a:ext cx="659212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FB7C3C">
                    <a:alpha val="100000"/>
                  </a:srgbClr>
                </a:solidFill>
                <a:latin typeface="Inter Medium" pitchFamily="34" charset="0"/>
                <a:ea typeface="Inter Medium" pitchFamily="34" charset="-122"/>
                <a:cs typeface="Inter Medium" pitchFamily="34" charset="-120"/>
              </a:rPr>
              <a:t>Q2</a:t>
            </a:r>
            <a:endParaRPr lang="en-US" sz="6000" dirty="0"/>
          </a:p>
        </p:txBody>
      </p:sp>
      <p:sp>
        <p:nvSpPr>
          <p:cNvPr id="15" name="Shape 11"/>
          <p:cNvSpPr/>
          <p:nvPr/>
        </p:nvSpPr>
        <p:spPr>
          <a:xfrm>
            <a:off x="9183248" y="7340600"/>
            <a:ext cx="6338092" cy="1295400"/>
          </a:xfrm>
          <a:prstGeom prst="rect">
            <a:avLst/>
          </a:prstGeom>
          <a:noFill/>
          <a:ln/>
        </p:spPr>
      </p:sp>
      <p:pic>
        <p:nvPicPr>
          <p:cNvPr id="16" name="Image 2" descr=" "/>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9183248" y="7340600"/>
            <a:ext cx="6338092" cy="1295400"/>
          </a:xfrm>
          <a:prstGeom prst="rect">
            <a:avLst/>
          </a:prstGeom>
        </p:spPr>
      </p:pic>
      <p:sp>
        <p:nvSpPr>
          <p:cNvPr id="17" name="Text 12"/>
          <p:cNvSpPr/>
          <p:nvPr/>
        </p:nvSpPr>
        <p:spPr>
          <a:xfrm>
            <a:off x="10008851" y="7658100"/>
            <a:ext cx="3243139"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050C29">
                    <a:alpha val="100000"/>
                  </a:srgbClr>
                </a:solidFill>
                <a:latin typeface="Inter Medium" pitchFamily="34" charset="0"/>
                <a:ea typeface="Inter Medium" pitchFamily="34" charset="-122"/>
                <a:cs typeface="Inter Medium" pitchFamily="34" charset="-120"/>
              </a:rPr>
              <a:t>Cross-functional team restructure</a:t>
            </a:r>
            <a:endParaRPr lang="en-US" sz="1600" dirty="0"/>
          </a:p>
        </p:txBody>
      </p:sp>
      <p:sp>
        <p:nvSpPr>
          <p:cNvPr id="18" name="Text 13"/>
          <p:cNvSpPr/>
          <p:nvPr/>
        </p:nvSpPr>
        <p:spPr>
          <a:xfrm>
            <a:off x="9602400" y="8077200"/>
            <a:ext cx="3598783" cy="334433"/>
          </a:xfrm>
          <a:prstGeom prst="rect">
            <a:avLst/>
          </a:prstGeom>
          <a:noFill/>
          <a:ln/>
        </p:spPr>
        <p:txBody>
          <a:bodyPr wrap="square" lIns="0" tIns="0" rIns="0" bIns="0" rtlCol="0" anchor="t"/>
          <a:lstStyle/>
          <a:p>
            <a:pPr marL="0" indent="0" algn="l">
              <a:lnSpc>
                <a:spcPts val="2080"/>
              </a:lnSpc>
              <a:buNone/>
            </a:pPr>
            <a:r>
              <a:rPr lang="en-US" sz="1600" kern="0" spc="-32" dirty="0">
                <a:solidFill>
                  <a:srgbClr val="A3A3A3">
                    <a:alpha val="100000"/>
                  </a:srgbClr>
                </a:solidFill>
                <a:latin typeface="Inter Regular" pitchFamily="34" charset="0"/>
                <a:ea typeface="Inter Regular" pitchFamily="34" charset="-122"/>
                <a:cs typeface="Inter Regular" pitchFamily="34" charset="-120"/>
              </a:rPr>
              <a:t>Beta release of new analytics platform</a:t>
            </a:r>
            <a:endParaRPr lang="en-US" sz="1600" dirty="0"/>
          </a:p>
        </p:txBody>
      </p:sp>
      <p:sp>
        <p:nvSpPr>
          <p:cNvPr id="19" name="Shape 14"/>
          <p:cNvSpPr/>
          <p:nvPr/>
        </p:nvSpPr>
        <p:spPr>
          <a:xfrm>
            <a:off x="9602400" y="7658100"/>
            <a:ext cx="304838" cy="304800"/>
          </a:xfrm>
          <a:prstGeom prst="rect">
            <a:avLst/>
          </a:prstGeom>
          <a:noFill/>
          <a:ln/>
        </p:spPr>
      </p:sp>
      <p:pic>
        <p:nvPicPr>
          <p:cNvPr id="20" name="Image 3"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15102" y="7708900"/>
            <a:ext cx="279435" cy="203200"/>
          </a:xfrm>
          <a:prstGeom prst="rect">
            <a:avLst/>
          </a:prstGeom>
        </p:spPr>
      </p:pic>
      <p:sp>
        <p:nvSpPr>
          <p:cNvPr id="21" name="Text 15"/>
          <p:cNvSpPr/>
          <p:nvPr/>
        </p:nvSpPr>
        <p:spPr>
          <a:xfrm>
            <a:off x="16588273" y="6426200"/>
            <a:ext cx="659212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EA3E0C">
                    <a:alpha val="100000"/>
                  </a:srgbClr>
                </a:solidFill>
                <a:latin typeface="Inter Medium" pitchFamily="34" charset="0"/>
                <a:ea typeface="Inter Medium" pitchFamily="34" charset="-122"/>
                <a:cs typeface="Inter Medium" pitchFamily="34" charset="-120"/>
              </a:rPr>
              <a:t>Q3</a:t>
            </a:r>
            <a:endParaRPr lang="en-US" sz="6000" dirty="0"/>
          </a:p>
        </p:txBody>
      </p:sp>
      <p:sp>
        <p:nvSpPr>
          <p:cNvPr id="22" name="Shape 16"/>
          <p:cNvSpPr/>
          <p:nvPr/>
        </p:nvSpPr>
        <p:spPr>
          <a:xfrm>
            <a:off x="16588273" y="7416800"/>
            <a:ext cx="6338092" cy="1295400"/>
          </a:xfrm>
          <a:prstGeom prst="rect">
            <a:avLst/>
          </a:prstGeom>
          <a:noFill/>
          <a:ln/>
        </p:spPr>
      </p:sp>
      <p:pic>
        <p:nvPicPr>
          <p:cNvPr id="23" name="Image 4" descr=" "/>
          <p:cNvPicPr>
            <a:picLocks noChangeAspect="1"/>
          </p:cNvPicPr>
          <p:nvPr/>
        </p:nvPicPr>
        <p:blipFill>
          <a:blip r:embed="rId3">
            <a:extLst>
              <a:ext uri="{96DAC541-7B7A-43D3-8B79-37D633B846F1}">
                <asvg:svgBlip xmlns:asvg="http://schemas.microsoft.com/office/drawing/2016/SVG/main" r:embed="rId10"/>
              </a:ext>
            </a:extLst>
          </a:blip>
          <a:stretch>
            <a:fillRect/>
          </a:stretch>
        </p:blipFill>
        <p:spPr>
          <a:xfrm>
            <a:off x="16588273" y="7416800"/>
            <a:ext cx="6338092" cy="1295400"/>
          </a:xfrm>
          <a:prstGeom prst="rect">
            <a:avLst/>
          </a:prstGeom>
        </p:spPr>
      </p:pic>
      <p:sp>
        <p:nvSpPr>
          <p:cNvPr id="24" name="Text 17"/>
          <p:cNvSpPr/>
          <p:nvPr/>
        </p:nvSpPr>
        <p:spPr>
          <a:xfrm>
            <a:off x="17413876" y="7734300"/>
            <a:ext cx="2201608"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25K+ users onboarded</a:t>
            </a:r>
            <a:endParaRPr lang="en-US" sz="1600" dirty="0"/>
          </a:p>
        </p:txBody>
      </p:sp>
      <p:sp>
        <p:nvSpPr>
          <p:cNvPr id="25" name="Text 18"/>
          <p:cNvSpPr/>
          <p:nvPr/>
        </p:nvSpPr>
        <p:spPr>
          <a:xfrm>
            <a:off x="17007426" y="8153400"/>
            <a:ext cx="2544551"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Launched flagship product</a:t>
            </a:r>
            <a:endParaRPr lang="en-US" sz="1600" dirty="0"/>
          </a:p>
        </p:txBody>
      </p:sp>
      <p:sp>
        <p:nvSpPr>
          <p:cNvPr id="26" name="Shape 19"/>
          <p:cNvSpPr/>
          <p:nvPr/>
        </p:nvSpPr>
        <p:spPr>
          <a:xfrm>
            <a:off x="17007426" y="7734300"/>
            <a:ext cx="304838" cy="304800"/>
          </a:xfrm>
          <a:prstGeom prst="rect">
            <a:avLst/>
          </a:prstGeom>
          <a:noFill/>
          <a:ln/>
        </p:spPr>
      </p:sp>
      <p:pic>
        <p:nvPicPr>
          <p:cNvPr id="2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032829" y="7759700"/>
            <a:ext cx="254032" cy="254000"/>
          </a:xfrm>
          <a:prstGeom prst="rect">
            <a:avLst/>
          </a:prstGeom>
        </p:spPr>
      </p:pic>
      <p:sp>
        <p:nvSpPr>
          <p:cNvPr id="28" name="Text 20"/>
          <p:cNvSpPr/>
          <p:nvPr/>
        </p:nvSpPr>
        <p:spPr>
          <a:xfrm>
            <a:off x="16588273" y="9880600"/>
            <a:ext cx="659212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9A2412">
                    <a:alpha val="100000"/>
                  </a:srgbClr>
                </a:solidFill>
                <a:latin typeface="Inter Medium" pitchFamily="34" charset="0"/>
                <a:ea typeface="Inter Medium" pitchFamily="34" charset="-122"/>
                <a:cs typeface="Inter Medium" pitchFamily="34" charset="-120"/>
              </a:rPr>
              <a:t>Q4</a:t>
            </a:r>
            <a:endParaRPr lang="en-US" sz="6000" dirty="0"/>
          </a:p>
        </p:txBody>
      </p:sp>
      <p:sp>
        <p:nvSpPr>
          <p:cNvPr id="29" name="Shape 21"/>
          <p:cNvSpPr/>
          <p:nvPr/>
        </p:nvSpPr>
        <p:spPr>
          <a:xfrm>
            <a:off x="16588273" y="10871200"/>
            <a:ext cx="6338092" cy="1295400"/>
          </a:xfrm>
          <a:prstGeom prst="rect">
            <a:avLst/>
          </a:prstGeom>
          <a:noFill/>
          <a:ln/>
        </p:spPr>
      </p:sp>
      <p:pic>
        <p:nvPicPr>
          <p:cNvPr id="30" name="Image 6" descr=" "/>
          <p:cNvPicPr>
            <a:picLocks noChangeAspect="1"/>
          </p:cNvPicPr>
          <p:nvPr/>
        </p:nvPicPr>
        <p:blipFill>
          <a:blip r:embed="rId3">
            <a:extLst>
              <a:ext uri="{96DAC541-7B7A-43D3-8B79-37D633B846F1}">
                <asvg:svgBlip xmlns:asvg="http://schemas.microsoft.com/office/drawing/2016/SVG/main" r:embed="rId13"/>
              </a:ext>
            </a:extLst>
          </a:blip>
          <a:stretch>
            <a:fillRect/>
          </a:stretch>
        </p:blipFill>
        <p:spPr>
          <a:xfrm>
            <a:off x="16588273" y="10871200"/>
            <a:ext cx="6338092" cy="1295400"/>
          </a:xfrm>
          <a:prstGeom prst="rect">
            <a:avLst/>
          </a:prstGeom>
        </p:spPr>
      </p:pic>
      <p:sp>
        <p:nvSpPr>
          <p:cNvPr id="31" name="Text 22"/>
          <p:cNvSpPr/>
          <p:nvPr/>
        </p:nvSpPr>
        <p:spPr>
          <a:xfrm>
            <a:off x="17413876" y="11188700"/>
            <a:ext cx="305261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Medium" pitchFamily="34" charset="0"/>
                <a:ea typeface="Inter Medium" pitchFamily="34" charset="-122"/>
                <a:cs typeface="Inter Medium" pitchFamily="34" charset="-120"/>
              </a:rPr>
              <a:t> Secured $10M Series B funding</a:t>
            </a:r>
            <a:endParaRPr lang="en-US" sz="1600" dirty="0"/>
          </a:p>
        </p:txBody>
      </p:sp>
      <p:sp>
        <p:nvSpPr>
          <p:cNvPr id="32" name="Text 23"/>
          <p:cNvSpPr/>
          <p:nvPr/>
        </p:nvSpPr>
        <p:spPr>
          <a:xfrm>
            <a:off x="17007426" y="11607800"/>
            <a:ext cx="2798583"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B9B9B9">
                    <a:alpha val="100000"/>
                  </a:srgbClr>
                </a:solidFill>
                <a:latin typeface="Inter Regular" pitchFamily="34" charset="0"/>
                <a:ea typeface="Inter Regular" pitchFamily="34" charset="-122"/>
                <a:cs typeface="Inter Regular" pitchFamily="34" charset="-120"/>
              </a:rPr>
              <a:t>CEO interview aired on CNBC</a:t>
            </a:r>
            <a:endParaRPr lang="en-US" sz="1600" dirty="0"/>
          </a:p>
        </p:txBody>
      </p:sp>
      <p:sp>
        <p:nvSpPr>
          <p:cNvPr id="33" name="Shape 24"/>
          <p:cNvSpPr/>
          <p:nvPr/>
        </p:nvSpPr>
        <p:spPr>
          <a:xfrm>
            <a:off x="17007426" y="11188700"/>
            <a:ext cx="304838" cy="304800"/>
          </a:xfrm>
          <a:prstGeom prst="rect">
            <a:avLst/>
          </a:prstGeom>
          <a:noFill/>
          <a:ln/>
        </p:spPr>
      </p:sp>
      <p:pic>
        <p:nvPicPr>
          <p:cNvPr id="34"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33151" y="11239500"/>
            <a:ext cx="253399" cy="203200"/>
          </a:xfrm>
          <a:prstGeom prst="rect">
            <a:avLst/>
          </a:prstGeom>
        </p:spPr>
      </p:pic>
      <p:pic>
        <p:nvPicPr>
          <p:cNvPr id="36" name="Graphic 35">
            <a:extLst>
              <a:ext uri="{FF2B5EF4-FFF2-40B4-BE49-F238E27FC236}">
                <a16:creationId xmlns:a16="http://schemas.microsoft.com/office/drawing/2014/main" id="{BC7C8890-FAEB-429A-AFF5-2894B58D2C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184032" y="88050"/>
            <a:ext cx="416943" cy="13645407"/>
          </a:xfrm>
          <a:prstGeom prst="rect">
            <a:avLst/>
          </a:prstGeom>
        </p:spPr>
      </p:pic>
      <p:pic>
        <p:nvPicPr>
          <p:cNvPr id="38" name="Graphic 37">
            <a:extLst>
              <a:ext uri="{FF2B5EF4-FFF2-40B4-BE49-F238E27FC236}">
                <a16:creationId xmlns:a16="http://schemas.microsoft.com/office/drawing/2014/main" id="{63F4818A-9097-48B0-A7A7-4F424FBA62E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62037" y="0"/>
            <a:ext cx="531703" cy="137159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24387048" cy="84328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9525000"/>
            <a:ext cx="24387048" cy="41910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24387048" cy="3924300"/>
          </a:xfrm>
          <a:prstGeom prst="rect">
            <a:avLst/>
          </a:prstGeom>
        </p:spPr>
      </p:pic>
      <p:pic>
        <p:nvPicPr>
          <p:cNvPr id="6"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12500"/>
            <a:ext cx="24387048" cy="2603500"/>
          </a:xfrm>
          <a:prstGeom prst="rect">
            <a:avLst/>
          </a:prstGeom>
        </p:spPr>
      </p:pic>
      <p:pic>
        <p:nvPicPr>
          <p:cNvPr id="7"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65521" y="0"/>
            <a:ext cx="20856007" cy="2628900"/>
          </a:xfrm>
          <a:prstGeom prst="rect">
            <a:avLst/>
          </a:prstGeom>
        </p:spPr>
      </p:pic>
      <p:pic>
        <p:nvPicPr>
          <p:cNvPr id="8"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65496" y="0"/>
            <a:ext cx="20856031" cy="2634394"/>
          </a:xfrm>
          <a:prstGeom prst="rect">
            <a:avLst/>
          </a:prstGeom>
        </p:spPr>
      </p:pic>
      <p:sp>
        <p:nvSpPr>
          <p:cNvPr id="14" name="Text 4"/>
          <p:cNvSpPr/>
          <p:nvPr/>
        </p:nvSpPr>
        <p:spPr>
          <a:xfrm>
            <a:off x="5131441" y="5664200"/>
            <a:ext cx="14136867" cy="1790700"/>
          </a:xfrm>
          <a:prstGeom prst="rect">
            <a:avLst/>
          </a:prstGeom>
          <a:noFill/>
          <a:ln/>
        </p:spPr>
        <p:txBody>
          <a:bodyPr wrap="square" lIns="0" tIns="0" rIns="0" bIns="0" rtlCol="0" anchor="t"/>
          <a:lstStyle/>
          <a:p>
            <a:pPr marL="0" indent="0" algn="ctr">
              <a:lnSpc>
                <a:spcPts val="6000"/>
              </a:lnSpc>
              <a:buNone/>
            </a:pPr>
            <a:r>
              <a:rPr lang="en-US" sz="6000" kern="0" spc="-60" dirty="0">
                <a:solidFill>
                  <a:srgbClr val="FFE8D5">
                    <a:alpha val="100000"/>
                  </a:srgbClr>
                </a:solidFill>
                <a:latin typeface="IBM Plex Serif Italic" pitchFamily="34" charset="0"/>
                <a:ea typeface="IBM Plex Serif Italic" pitchFamily="34" charset="-122"/>
                <a:cs typeface="IBM Plex Serif Italic" pitchFamily="34" charset="-120"/>
              </a:rPr>
              <a:t>Success</a:t>
            </a:r>
            <a:r>
              <a:rPr lang="en-US" sz="6000" kern="0" spc="-240" dirty="0">
                <a:solidFill>
                  <a:srgbClr val="F95E1E">
                    <a:alpha val="100000"/>
                  </a:srgbClr>
                </a:solidFill>
                <a:latin typeface="Inter Medium" pitchFamily="34" charset="0"/>
                <a:ea typeface="Inter Medium" pitchFamily="34" charset="-122"/>
                <a:cs typeface="Inter Medium" pitchFamily="34" charset="-120"/>
              </a:rPr>
              <a:t> is the sum of small efforts, repeated day in and day out.</a:t>
            </a:r>
            <a:endParaRPr lang="en-US" sz="6000" dirty="0"/>
          </a:p>
        </p:txBody>
      </p:sp>
      <p:sp>
        <p:nvSpPr>
          <p:cNvPr id="15" name="Text 5"/>
          <p:cNvSpPr/>
          <p:nvPr/>
        </p:nvSpPr>
        <p:spPr>
          <a:xfrm>
            <a:off x="5216119" y="7670800"/>
            <a:ext cx="13967512"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FFFFFF">
                    <a:alpha val="50000"/>
                  </a:srgbClr>
                </a:solidFill>
                <a:latin typeface="Inter Medium" pitchFamily="34" charset="0"/>
                <a:ea typeface="Inter Medium" pitchFamily="34" charset="-122"/>
                <a:cs typeface="Inter Medium" pitchFamily="34" charset="-120"/>
              </a:rPr>
              <a:t>— Robert Collier</a:t>
            </a:r>
            <a:endParaRPr lang="en-US" sz="2000" dirty="0"/>
          </a:p>
        </p:txBody>
      </p:sp>
      <p:pic>
        <p:nvPicPr>
          <p:cNvPr id="17" name="Graphic 16">
            <a:extLst>
              <a:ext uri="{FF2B5EF4-FFF2-40B4-BE49-F238E27FC236}">
                <a16:creationId xmlns:a16="http://schemas.microsoft.com/office/drawing/2014/main" id="{6F4AC0B9-D943-4BED-9ABC-1612EC29BF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25264" y="12193599"/>
            <a:ext cx="549219" cy="549219"/>
          </a:xfrm>
          <a:prstGeom prst="rect">
            <a:avLst/>
          </a:prstGeom>
        </p:spPr>
      </p:pic>
      <p:pic>
        <p:nvPicPr>
          <p:cNvPr id="21" name="Graphic 20">
            <a:extLst>
              <a:ext uri="{FF2B5EF4-FFF2-40B4-BE49-F238E27FC236}">
                <a16:creationId xmlns:a16="http://schemas.microsoft.com/office/drawing/2014/main" id="{E48B7A08-62B8-4B33-A592-D506523D7C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3744" y="-9108764"/>
            <a:ext cx="29359935" cy="143801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330700"/>
            <a:ext cx="14301988" cy="7150100"/>
          </a:xfrm>
          <a:prstGeom prst="rect">
            <a:avLst/>
          </a:prstGeom>
        </p:spPr>
      </p:pic>
      <p:sp>
        <p:nvSpPr>
          <p:cNvPr id="3" name="Text 0"/>
          <p:cNvSpPr/>
          <p:nvPr/>
        </p:nvSpPr>
        <p:spPr>
          <a:xfrm>
            <a:off x="1524191" y="1524000"/>
            <a:ext cx="5398175"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Financial Overview</a:t>
            </a:r>
            <a:endParaRPr lang="en-US" sz="6000" dirty="0"/>
          </a:p>
        </p:txBody>
      </p:sp>
      <p:sp>
        <p:nvSpPr>
          <p:cNvPr id="4" name="Text 1"/>
          <p:cNvSpPr/>
          <p:nvPr/>
        </p:nvSpPr>
        <p:spPr>
          <a:xfrm>
            <a:off x="15025978" y="1524000"/>
            <a:ext cx="790462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slide shows a year-over-year comparison of revenue and costs from 2023 to 2024. With an 18% revenue increase, it highlights financial growth driven by product adoption and market expansion. Cost control efforts maintained healthy margins.</a:t>
            </a:r>
            <a:endParaRPr lang="en-US" sz="1600" dirty="0"/>
          </a:p>
        </p:txBody>
      </p:sp>
      <p:sp>
        <p:nvSpPr>
          <p:cNvPr id="5" name="Text 2"/>
          <p:cNvSpPr/>
          <p:nvPr/>
        </p:nvSpPr>
        <p:spPr>
          <a:xfrm>
            <a:off x="17274159" y="12433300"/>
            <a:ext cx="5656440"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“Revenue growth from new products and more customers.”</a:t>
            </a:r>
            <a:endParaRPr lang="en-US" sz="1600" dirty="0"/>
          </a:p>
        </p:txBody>
      </p:sp>
      <p:sp>
        <p:nvSpPr>
          <p:cNvPr id="6" name="Text 3"/>
          <p:cNvSpPr/>
          <p:nvPr/>
        </p:nvSpPr>
        <p:spPr>
          <a:xfrm>
            <a:off x="1524191" y="11836400"/>
            <a:ext cx="2146568"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80000"/>
                  </a:srgbClr>
                </a:solidFill>
                <a:latin typeface="Inter Medium" pitchFamily="34" charset="0"/>
                <a:ea typeface="Inter Medium" pitchFamily="34" charset="-122"/>
                <a:cs typeface="Inter Medium" pitchFamily="34" charset="-120"/>
              </a:rPr>
              <a:t>+18%</a:t>
            </a:r>
            <a:endParaRPr lang="en-US" sz="6000" dirty="0"/>
          </a:p>
        </p:txBody>
      </p:sp>
      <p:sp>
        <p:nvSpPr>
          <p:cNvPr id="7" name="Text 4"/>
          <p:cNvSpPr/>
          <p:nvPr/>
        </p:nvSpPr>
        <p:spPr>
          <a:xfrm>
            <a:off x="3518340" y="11912600"/>
            <a:ext cx="994958"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80000"/>
                  </a:srgbClr>
                </a:solidFill>
                <a:latin typeface="Inter Medium" pitchFamily="34" charset="0"/>
                <a:ea typeface="Inter Medium" pitchFamily="34" charset="-122"/>
                <a:cs typeface="Inter Medium" pitchFamily="34" charset="-120"/>
              </a:rPr>
              <a:t>revenue</a:t>
            </a:r>
            <a:endParaRPr lang="en-US" sz="1600" dirty="0"/>
          </a:p>
          <a:p>
            <a:pPr marL="0" indent="0" algn="l">
              <a:lnSpc>
                <a:spcPts val="2400"/>
              </a:lnSpc>
              <a:buNone/>
            </a:pPr>
            <a:r>
              <a:rPr lang="en-US" sz="1600" kern="0" spc="-32" dirty="0">
                <a:solidFill>
                  <a:srgbClr val="000000">
                    <a:alpha val="80000"/>
                  </a:srgbClr>
                </a:solidFill>
                <a:latin typeface="Inter Medium" pitchFamily="34" charset="0"/>
                <a:ea typeface="Inter Medium" pitchFamily="34" charset="-122"/>
                <a:cs typeface="Inter Medium" pitchFamily="34" charset="-120"/>
              </a:rPr>
              <a:t>Increased</a:t>
            </a:r>
            <a:endParaRPr lang="en-US" sz="1600" dirty="0"/>
          </a:p>
        </p:txBody>
      </p:sp>
      <p:sp>
        <p:nvSpPr>
          <p:cNvPr id="8" name="Shape 5"/>
          <p:cNvSpPr/>
          <p:nvPr/>
        </p:nvSpPr>
        <p:spPr>
          <a:xfrm>
            <a:off x="1524191" y="4178300"/>
            <a:ext cx="6922365" cy="7150100"/>
          </a:xfrm>
          <a:prstGeom prst="rect">
            <a:avLst/>
          </a:prstGeom>
          <a:noFill/>
          <a:ln/>
        </p:spPr>
      </p:sp>
      <p:pic>
        <p:nvPicPr>
          <p:cNvPr id="9"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191" y="6019800"/>
            <a:ext cx="3149994" cy="5308600"/>
          </a:xfrm>
          <a:prstGeom prst="rect">
            <a:avLst/>
          </a:prstGeom>
        </p:spPr>
      </p:pic>
      <p:pic>
        <p:nvPicPr>
          <p:cNvPr id="10"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9264" y="7289800"/>
            <a:ext cx="3137292" cy="4038600"/>
          </a:xfrm>
          <a:prstGeom prst="rect">
            <a:avLst/>
          </a:prstGeom>
        </p:spPr>
      </p:pic>
      <p:pic>
        <p:nvPicPr>
          <p:cNvPr id="13"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4178300"/>
            <a:ext cx="1003425" cy="419100"/>
          </a:xfrm>
          <a:prstGeom prst="rect">
            <a:avLst/>
          </a:prstGeom>
        </p:spPr>
      </p:pic>
      <p:sp>
        <p:nvSpPr>
          <p:cNvPr id="14" name="Text 6"/>
          <p:cNvSpPr/>
          <p:nvPr/>
        </p:nvSpPr>
        <p:spPr>
          <a:xfrm>
            <a:off x="1765521" y="4241800"/>
            <a:ext cx="5758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2024</a:t>
            </a:r>
            <a:endParaRPr lang="en-US" sz="1600" dirty="0"/>
          </a:p>
        </p:txBody>
      </p:sp>
      <p:sp>
        <p:nvSpPr>
          <p:cNvPr id="15" name="Text 7"/>
          <p:cNvSpPr/>
          <p:nvPr/>
        </p:nvSpPr>
        <p:spPr>
          <a:xfrm>
            <a:off x="1524191" y="4749800"/>
            <a:ext cx="2451406"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80000"/>
                  </a:srgbClr>
                </a:solidFill>
                <a:latin typeface="Inter Medium" pitchFamily="34" charset="0"/>
                <a:ea typeface="Inter Medium" pitchFamily="34" charset="-122"/>
                <a:cs typeface="Inter Medium" pitchFamily="34" charset="-120"/>
              </a:rPr>
              <a:t>$8.5M</a:t>
            </a:r>
            <a:endParaRPr lang="en-US" sz="6000" dirty="0"/>
          </a:p>
        </p:txBody>
      </p:sp>
      <p:pic>
        <p:nvPicPr>
          <p:cNvPr id="16" name="Image 6"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9264" y="5448300"/>
            <a:ext cx="1003425" cy="419100"/>
          </a:xfrm>
          <a:prstGeom prst="rect">
            <a:avLst/>
          </a:prstGeom>
        </p:spPr>
      </p:pic>
      <p:sp>
        <p:nvSpPr>
          <p:cNvPr id="17" name="Text 8"/>
          <p:cNvSpPr/>
          <p:nvPr/>
        </p:nvSpPr>
        <p:spPr>
          <a:xfrm>
            <a:off x="5550594" y="5511800"/>
            <a:ext cx="575805" cy="372533"/>
          </a:xfrm>
          <a:prstGeom prst="rect">
            <a:avLst/>
          </a:prstGeom>
          <a:noFill/>
          <a:ln/>
        </p:spPr>
        <p:txBody>
          <a:bodyPr wrap="square" lIns="0" tIns="0" rIns="0" bIns="0" rtlCol="0" anchor="t"/>
          <a:lstStyle/>
          <a:p>
            <a:pPr marL="0" indent="0" algn="l">
              <a:lnSpc>
                <a:spcPts val="2400"/>
              </a:lnSpc>
              <a:buNone/>
            </a:pPr>
            <a:r>
              <a:rPr lang="en-US" sz="1600" kern="0" spc="-32" dirty="0">
                <a:solidFill>
                  <a:srgbClr val="FFFFFF">
                    <a:alpha val="100000"/>
                  </a:srgbClr>
                </a:solidFill>
                <a:latin typeface="Inter Medium" pitchFamily="34" charset="0"/>
                <a:ea typeface="Inter Medium" pitchFamily="34" charset="-122"/>
                <a:cs typeface="Inter Medium" pitchFamily="34" charset="-120"/>
              </a:rPr>
              <a:t>2023</a:t>
            </a:r>
            <a:endParaRPr lang="en-US" sz="1600" dirty="0"/>
          </a:p>
        </p:txBody>
      </p:sp>
      <p:sp>
        <p:nvSpPr>
          <p:cNvPr id="18" name="Text 9"/>
          <p:cNvSpPr/>
          <p:nvPr/>
        </p:nvSpPr>
        <p:spPr>
          <a:xfrm>
            <a:off x="5309264" y="6019800"/>
            <a:ext cx="2807051"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80000"/>
                  </a:srgbClr>
                </a:solidFill>
                <a:latin typeface="Inter Medium" pitchFamily="34" charset="0"/>
                <a:ea typeface="Inter Medium" pitchFamily="34" charset="-122"/>
                <a:cs typeface="Inter Medium" pitchFamily="34" charset="-120"/>
              </a:rPr>
              <a:t>$10.0M</a:t>
            </a:r>
            <a:endParaRPr lang="en-US" sz="6000" dirty="0"/>
          </a:p>
        </p:txBody>
      </p:sp>
      <p:sp>
        <p:nvSpPr>
          <p:cNvPr id="19" name="Shape 10"/>
          <p:cNvSpPr/>
          <p:nvPr/>
        </p:nvSpPr>
        <p:spPr>
          <a:xfrm>
            <a:off x="15025978" y="3594100"/>
            <a:ext cx="6338092" cy="1295400"/>
          </a:xfrm>
          <a:prstGeom prst="rect">
            <a:avLst/>
          </a:prstGeom>
          <a:noFill/>
          <a:ln/>
        </p:spPr>
      </p:sp>
      <p:pic>
        <p:nvPicPr>
          <p:cNvPr id="20"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25978" y="3594100"/>
            <a:ext cx="6338092" cy="1295400"/>
          </a:xfrm>
          <a:prstGeom prst="rect">
            <a:avLst/>
          </a:prstGeom>
        </p:spPr>
      </p:pic>
      <p:sp>
        <p:nvSpPr>
          <p:cNvPr id="21" name="Text 11"/>
          <p:cNvSpPr/>
          <p:nvPr/>
        </p:nvSpPr>
        <p:spPr>
          <a:xfrm>
            <a:off x="15851581" y="39751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Revenue rose 18% from 2023 to 2024, indicating strong growth from product adoption and market expansion.</a:t>
            </a:r>
            <a:endParaRPr lang="en-US" sz="1600" dirty="0"/>
          </a:p>
        </p:txBody>
      </p:sp>
      <p:sp>
        <p:nvSpPr>
          <p:cNvPr id="22" name="Shape 12"/>
          <p:cNvSpPr/>
          <p:nvPr/>
        </p:nvSpPr>
        <p:spPr>
          <a:xfrm>
            <a:off x="15445130" y="3975100"/>
            <a:ext cx="304838" cy="304800"/>
          </a:xfrm>
          <a:prstGeom prst="rect">
            <a:avLst/>
          </a:prstGeom>
          <a:noFill/>
          <a:ln/>
        </p:spPr>
      </p:sp>
      <p:pic>
        <p:nvPicPr>
          <p:cNvPr id="23" name="Image 8"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70534" y="4000500"/>
            <a:ext cx="254032" cy="254000"/>
          </a:xfrm>
          <a:prstGeom prst="rect">
            <a:avLst/>
          </a:prstGeom>
        </p:spPr>
      </p:pic>
      <p:sp>
        <p:nvSpPr>
          <p:cNvPr id="24" name="Shape 13"/>
          <p:cNvSpPr/>
          <p:nvPr/>
        </p:nvSpPr>
        <p:spPr>
          <a:xfrm>
            <a:off x="15025978" y="5295900"/>
            <a:ext cx="6338092" cy="1295400"/>
          </a:xfrm>
          <a:prstGeom prst="rect">
            <a:avLst/>
          </a:prstGeom>
          <a:noFill/>
          <a:ln/>
        </p:spPr>
      </p:sp>
      <p:pic>
        <p:nvPicPr>
          <p:cNvPr id="25" name="Image 9" descr=" "/>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15025978" y="5295900"/>
            <a:ext cx="6338092" cy="1295400"/>
          </a:xfrm>
          <a:prstGeom prst="rect">
            <a:avLst/>
          </a:prstGeom>
        </p:spPr>
      </p:pic>
      <p:sp>
        <p:nvSpPr>
          <p:cNvPr id="26" name="Text 14"/>
          <p:cNvSpPr/>
          <p:nvPr/>
        </p:nvSpPr>
        <p:spPr>
          <a:xfrm>
            <a:off x="15851581" y="56769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Operational costs rose from investments, but slower than revenue.</a:t>
            </a:r>
            <a:endParaRPr lang="en-US" sz="1600" dirty="0"/>
          </a:p>
        </p:txBody>
      </p:sp>
      <p:sp>
        <p:nvSpPr>
          <p:cNvPr id="27" name="Shape 15"/>
          <p:cNvSpPr/>
          <p:nvPr/>
        </p:nvSpPr>
        <p:spPr>
          <a:xfrm>
            <a:off x="15445130" y="5676900"/>
            <a:ext cx="304838" cy="304800"/>
          </a:xfrm>
          <a:prstGeom prst="rect">
            <a:avLst/>
          </a:prstGeom>
          <a:noFill/>
          <a:ln/>
        </p:spPr>
      </p:sp>
      <p:pic>
        <p:nvPicPr>
          <p:cNvPr id="28" name="Image 10"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70534" y="5702300"/>
            <a:ext cx="254032" cy="254000"/>
          </a:xfrm>
          <a:prstGeom prst="rect">
            <a:avLst/>
          </a:prstGeom>
        </p:spPr>
      </p:pic>
      <p:sp>
        <p:nvSpPr>
          <p:cNvPr id="29" name="Shape 16"/>
          <p:cNvSpPr/>
          <p:nvPr/>
        </p:nvSpPr>
        <p:spPr>
          <a:xfrm>
            <a:off x="15025978" y="6997700"/>
            <a:ext cx="6338092" cy="1295400"/>
          </a:xfrm>
          <a:prstGeom prst="rect">
            <a:avLst/>
          </a:prstGeom>
          <a:noFill/>
          <a:ln/>
        </p:spPr>
      </p:sp>
      <p:pic>
        <p:nvPicPr>
          <p:cNvPr id="30" name="Image 11" descr=" "/>
          <p:cNvPicPr>
            <a:picLocks noChangeAspect="1"/>
          </p:cNvPicPr>
          <p:nvPr/>
        </p:nvPicPr>
        <p:blipFill>
          <a:blip r:embed="rId11">
            <a:extLst>
              <a:ext uri="{96DAC541-7B7A-43D3-8B79-37D633B846F1}">
                <asvg:svgBlip xmlns:asvg="http://schemas.microsoft.com/office/drawing/2016/SVG/main" r:embed="rId16"/>
              </a:ext>
            </a:extLst>
          </a:blip>
          <a:stretch>
            <a:fillRect/>
          </a:stretch>
        </p:blipFill>
        <p:spPr>
          <a:xfrm>
            <a:off x="15025978" y="6997700"/>
            <a:ext cx="6338092" cy="1295400"/>
          </a:xfrm>
          <a:prstGeom prst="rect">
            <a:avLst/>
          </a:prstGeom>
        </p:spPr>
      </p:pic>
      <p:sp>
        <p:nvSpPr>
          <p:cNvPr id="31" name="Text 17"/>
          <p:cNvSpPr/>
          <p:nvPr/>
        </p:nvSpPr>
        <p:spPr>
          <a:xfrm>
            <a:off x="15851581" y="7378700"/>
            <a:ext cx="5300796"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This reflects a healthy margin trend, where revenue is outpacing cost growth.</a:t>
            </a:r>
            <a:endParaRPr lang="en-US" sz="1600" dirty="0"/>
          </a:p>
        </p:txBody>
      </p:sp>
      <p:sp>
        <p:nvSpPr>
          <p:cNvPr id="32" name="Shape 18"/>
          <p:cNvSpPr/>
          <p:nvPr/>
        </p:nvSpPr>
        <p:spPr>
          <a:xfrm>
            <a:off x="15445130" y="7378700"/>
            <a:ext cx="304838" cy="304800"/>
          </a:xfrm>
          <a:prstGeom prst="rect">
            <a:avLst/>
          </a:prstGeom>
          <a:noFill/>
          <a:ln/>
        </p:spPr>
      </p:sp>
      <p:pic>
        <p:nvPicPr>
          <p:cNvPr id="33" name="Image 12"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470534" y="7404100"/>
            <a:ext cx="254032" cy="254000"/>
          </a:xfrm>
          <a:prstGeom prst="rect">
            <a:avLst/>
          </a:prstGeom>
        </p:spPr>
      </p:pic>
      <p:sp>
        <p:nvSpPr>
          <p:cNvPr id="34" name="Rectangle: Rounded Corners 33">
            <a:extLst>
              <a:ext uri="{FF2B5EF4-FFF2-40B4-BE49-F238E27FC236}">
                <a16:creationId xmlns:a16="http://schemas.microsoft.com/office/drawing/2014/main" id="{51EB0EC6-1A3E-45D4-8BB1-3A00C202D8A2}"/>
              </a:ext>
            </a:extLst>
          </p:cNvPr>
          <p:cNvSpPr/>
          <p:nvPr/>
        </p:nvSpPr>
        <p:spPr>
          <a:xfrm>
            <a:off x="5309264" y="7289800"/>
            <a:ext cx="3116121" cy="4038600"/>
          </a:xfrm>
          <a:prstGeom prst="roundRect">
            <a:avLst>
              <a:gd name="adj" fmla="val 7864"/>
            </a:avLst>
          </a:prstGeom>
          <a:pattFill prst="wdUpDiag">
            <a:fgClr>
              <a:srgbClr val="FECDAA"/>
            </a:fgClr>
            <a:bgClr>
              <a:srgbClr val="FDAA7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5398175" cy="1778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Revenue Breakdown</a:t>
            </a:r>
            <a:endParaRPr lang="en-US" sz="6000" dirty="0"/>
          </a:p>
        </p:txBody>
      </p:sp>
      <p:sp>
        <p:nvSpPr>
          <p:cNvPr id="3" name="Text 1"/>
          <p:cNvSpPr/>
          <p:nvPr/>
        </p:nvSpPr>
        <p:spPr>
          <a:xfrm>
            <a:off x="15025978" y="1816100"/>
            <a:ext cx="7904621"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“Our revenue mix shows a healthy dependence on scalable SaaS, with strong support from service offerings and ecosystem partnerships positioning us well for sustained growth.”</a:t>
            </a:r>
            <a:endParaRPr lang="en-US" sz="1600" dirty="0"/>
          </a:p>
        </p:txBody>
      </p:sp>
      <p:sp>
        <p:nvSpPr>
          <p:cNvPr id="4" name="Text 2"/>
          <p:cNvSpPr/>
          <p:nvPr/>
        </p:nvSpPr>
        <p:spPr>
          <a:xfrm>
            <a:off x="15025978" y="9652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This slide presents a visual breakdown of revenue by product category, highlighting the contribution of each stream to total income. The data shows that our SaaS product accounts for 45% of total revenue, reinforcing its role as our core growth driver. Other key contributors include services, licensing, and partnerships demonstrating a balanced and diversified revenue model.</a:t>
            </a:r>
            <a:endParaRPr lang="en-US" sz="1600" dirty="0"/>
          </a:p>
        </p:txBody>
      </p:sp>
      <p:sp>
        <p:nvSpPr>
          <p:cNvPr id="5" name="Shape 3"/>
          <p:cNvSpPr/>
          <p:nvPr/>
        </p:nvSpPr>
        <p:spPr>
          <a:xfrm>
            <a:off x="2127516" y="3606800"/>
            <a:ext cx="7671759" cy="7670800"/>
          </a:xfrm>
          <a:prstGeom prst="rect">
            <a:avLst/>
          </a:prstGeom>
          <a:noFill/>
          <a:ln/>
        </p:spPr>
      </p:sp>
      <p:grpSp>
        <p:nvGrpSpPr>
          <p:cNvPr id="39" name="Group 38">
            <a:extLst>
              <a:ext uri="{FF2B5EF4-FFF2-40B4-BE49-F238E27FC236}">
                <a16:creationId xmlns:a16="http://schemas.microsoft.com/office/drawing/2014/main" id="{E1253918-FAD9-49B3-BABB-E9CD2AA94AC9}"/>
              </a:ext>
            </a:extLst>
          </p:cNvPr>
          <p:cNvGrpSpPr/>
          <p:nvPr/>
        </p:nvGrpSpPr>
        <p:grpSpPr>
          <a:xfrm>
            <a:off x="2127516" y="3606800"/>
            <a:ext cx="7671759" cy="7670800"/>
            <a:chOff x="2127516" y="3606800"/>
            <a:chExt cx="7671759" cy="7670800"/>
          </a:xfrm>
        </p:grpSpPr>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7516" y="3606800"/>
              <a:ext cx="7671759" cy="7670800"/>
            </a:xfrm>
            <a:prstGeom prst="rect">
              <a:avLst/>
            </a:prstGeom>
          </p:spPr>
        </p:pic>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0658" y="4230792"/>
              <a:ext cx="6422770" cy="6421967"/>
            </a:xfrm>
            <a:prstGeom prst="rect">
              <a:avLst/>
            </a:prstGeom>
          </p:spPr>
        </p:pic>
      </p:grpSp>
      <p:pic>
        <p:nvPicPr>
          <p:cNvPr id="27" name="Image 9"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025978" y="3175000"/>
            <a:ext cx="7824178" cy="1549400"/>
          </a:xfrm>
          <a:prstGeom prst="rect">
            <a:avLst/>
          </a:prstGeom>
        </p:spPr>
      </p:pic>
      <p:pic>
        <p:nvPicPr>
          <p:cNvPr id="29" name="Image 11"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70534" y="3517900"/>
            <a:ext cx="254032" cy="254000"/>
          </a:xfrm>
          <a:prstGeom prst="rect">
            <a:avLst/>
          </a:prstGeom>
        </p:spPr>
      </p:pic>
      <p:sp>
        <p:nvSpPr>
          <p:cNvPr id="30" name="Text 16"/>
          <p:cNvSpPr/>
          <p:nvPr/>
        </p:nvSpPr>
        <p:spPr>
          <a:xfrm>
            <a:off x="15876984" y="3492500"/>
            <a:ext cx="6736075" cy="9821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SaaS accounts for the largest portion making it the core driver of our revenue model. This aligns with our long-term strategy to scale through recurring revenue streams.</a:t>
            </a:r>
            <a:endParaRPr lang="en-US" sz="1600" dirty="0"/>
          </a:p>
        </p:txBody>
      </p:sp>
      <p:pic>
        <p:nvPicPr>
          <p:cNvPr id="31" name="Image 12"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25978" y="5029200"/>
            <a:ext cx="7824178" cy="1257300"/>
          </a:xfrm>
          <a:prstGeom prst="rect">
            <a:avLst/>
          </a:prstGeom>
        </p:spPr>
      </p:pic>
      <p:pic>
        <p:nvPicPr>
          <p:cNvPr id="33" name="Image 1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70534" y="5372100"/>
            <a:ext cx="254032" cy="254000"/>
          </a:xfrm>
          <a:prstGeom prst="rect">
            <a:avLst/>
          </a:prstGeom>
        </p:spPr>
      </p:pic>
      <p:sp>
        <p:nvSpPr>
          <p:cNvPr id="34" name="Text 17"/>
          <p:cNvSpPr/>
          <p:nvPr/>
        </p:nvSpPr>
        <p:spPr>
          <a:xfrm>
            <a:off x="15876984" y="5346700"/>
            <a:ext cx="673607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Professional services. remain a strong secondary contributor, supporting implementation and client success.</a:t>
            </a:r>
            <a:endParaRPr lang="en-US" sz="1600" dirty="0"/>
          </a:p>
        </p:txBody>
      </p:sp>
      <p:pic>
        <p:nvPicPr>
          <p:cNvPr id="35" name="Image 15" descr=" "/>
          <p:cNvPicPr>
            <a:picLocks noChangeAspect="1"/>
          </p:cNvPicPr>
          <p:nvPr/>
        </p:nvPicPr>
        <p:blipFill>
          <a:blip r:embed="rId11">
            <a:extLst>
              <a:ext uri="{96DAC541-7B7A-43D3-8B79-37D633B846F1}">
                <asvg:svgBlip xmlns:asvg="http://schemas.microsoft.com/office/drawing/2016/SVG/main" r:embed="rId13"/>
              </a:ext>
            </a:extLst>
          </a:blip>
          <a:stretch>
            <a:fillRect/>
          </a:stretch>
        </p:blipFill>
        <p:spPr>
          <a:xfrm>
            <a:off x="15025978" y="6591300"/>
            <a:ext cx="7824178" cy="1257300"/>
          </a:xfrm>
          <a:prstGeom prst="rect">
            <a:avLst/>
          </a:prstGeom>
        </p:spPr>
      </p:pic>
      <p:pic>
        <p:nvPicPr>
          <p:cNvPr id="37" name="Image 17"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70534" y="6934200"/>
            <a:ext cx="254032" cy="254000"/>
          </a:xfrm>
          <a:prstGeom prst="rect">
            <a:avLst/>
          </a:prstGeom>
        </p:spPr>
      </p:pic>
      <p:sp>
        <p:nvSpPr>
          <p:cNvPr id="38" name="Text 18"/>
          <p:cNvSpPr/>
          <p:nvPr/>
        </p:nvSpPr>
        <p:spPr>
          <a:xfrm>
            <a:off x="15876984" y="6908800"/>
            <a:ext cx="6736075"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Licensing and partnerships reflect ongoing diversification and collaborative growth.</a:t>
            </a:r>
            <a:endParaRPr lang="en-US" sz="1600" dirty="0"/>
          </a:p>
        </p:txBody>
      </p:sp>
      <p:graphicFrame>
        <p:nvGraphicFramePr>
          <p:cNvPr id="43" name="Chart 42">
            <a:extLst>
              <a:ext uri="{FF2B5EF4-FFF2-40B4-BE49-F238E27FC236}">
                <a16:creationId xmlns:a16="http://schemas.microsoft.com/office/drawing/2014/main" id="{1B173B23-FB22-4B3B-BEAF-90E0358A7EDE}"/>
              </a:ext>
            </a:extLst>
          </p:cNvPr>
          <p:cNvGraphicFramePr/>
          <p:nvPr>
            <p:extLst>
              <p:ext uri="{D42A27DB-BD31-4B8C-83A1-F6EECF244321}">
                <p14:modId xmlns:p14="http://schemas.microsoft.com/office/powerpoint/2010/main" val="4191227209"/>
              </p:ext>
            </p:extLst>
          </p:nvPr>
        </p:nvGraphicFramePr>
        <p:xfrm>
          <a:off x="666961" y="4139489"/>
          <a:ext cx="10592867" cy="6908800"/>
        </p:xfrm>
        <a:graphic>
          <a:graphicData uri="http://schemas.openxmlformats.org/drawingml/2006/chart">
            <c:chart xmlns:c="http://schemas.openxmlformats.org/drawingml/2006/chart" xmlns:r="http://schemas.openxmlformats.org/officeDocument/2006/relationships" r:id="rId14"/>
          </a:graphicData>
        </a:graphic>
      </p:graphicFrame>
      <p:sp>
        <p:nvSpPr>
          <p:cNvPr id="44" name="Oval 43">
            <a:extLst>
              <a:ext uri="{FF2B5EF4-FFF2-40B4-BE49-F238E27FC236}">
                <a16:creationId xmlns:a16="http://schemas.microsoft.com/office/drawing/2014/main" id="{7206A829-393E-40EC-B6B0-2CD691EB9C89}"/>
              </a:ext>
            </a:extLst>
          </p:cNvPr>
          <p:cNvSpPr/>
          <p:nvPr/>
        </p:nvSpPr>
        <p:spPr>
          <a:xfrm>
            <a:off x="4479986" y="5871633"/>
            <a:ext cx="2966394" cy="2966394"/>
          </a:xfrm>
          <a:prstGeom prst="ellipse">
            <a:avLst/>
          </a:prstGeom>
          <a:solidFill>
            <a:srgbClr val="FEC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7150994" cy="1016000"/>
          </a:xfrm>
          <a:prstGeom prst="rect">
            <a:avLst/>
          </a:prstGeom>
          <a:noFill/>
          <a:ln/>
        </p:spPr>
        <p:txBody>
          <a:bodyPr wrap="square" lIns="0" tIns="0" rIns="0" bIns="0" rtlCol="0" anchor="t"/>
          <a:lstStyle/>
          <a:p>
            <a:pPr marL="0" indent="0" algn="l">
              <a:lnSpc>
                <a:spcPts val="6000"/>
              </a:lnSpc>
              <a:buNone/>
            </a:pPr>
            <a:r>
              <a:rPr lang="en-US" sz="6000" kern="0" spc="-240" dirty="0">
                <a:solidFill>
                  <a:srgbClr val="000000">
                    <a:alpha val="100000"/>
                  </a:srgbClr>
                </a:solidFill>
                <a:latin typeface="Inter Medium" pitchFamily="34" charset="0"/>
                <a:ea typeface="Inter Medium" pitchFamily="34" charset="-122"/>
                <a:cs typeface="Inter Medium" pitchFamily="34" charset="-120"/>
              </a:rPr>
              <a:t>Expense Breakdown</a:t>
            </a:r>
            <a:endParaRPr lang="en-US" sz="6000" dirty="0"/>
          </a:p>
        </p:txBody>
      </p:sp>
      <p:sp>
        <p:nvSpPr>
          <p:cNvPr id="3" name="Text 1"/>
          <p:cNvSpPr/>
          <p:nvPr/>
        </p:nvSpPr>
        <p:spPr>
          <a:xfrm>
            <a:off x="15025978" y="1524000"/>
            <a:ext cx="7904621"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888888">
                    <a:alpha val="100000"/>
                  </a:srgbClr>
                </a:solidFill>
                <a:latin typeface="Inter Medium" pitchFamily="34" charset="0"/>
                <a:ea typeface="Inter Medium" pitchFamily="34" charset="-122"/>
                <a:cs typeface="Inter Medium" pitchFamily="34" charset="-120"/>
              </a:rPr>
              <a:t>“We significantly increased R&amp;D investment this year to support product innovation while maintaining operational efficiency.”</a:t>
            </a:r>
            <a:endParaRPr lang="en-US" sz="1600" dirty="0"/>
          </a:p>
        </p:txBody>
      </p:sp>
      <p:sp>
        <p:nvSpPr>
          <p:cNvPr id="4" name="Text 2"/>
          <p:cNvSpPr/>
          <p:nvPr/>
        </p:nvSpPr>
        <p:spPr>
          <a:xfrm>
            <a:off x="15025978" y="3556000"/>
            <a:ext cx="7904621" cy="1591733"/>
          </a:xfrm>
          <a:prstGeom prst="rect">
            <a:avLst/>
          </a:prstGeom>
          <a:noFill/>
          <a:ln/>
        </p:spPr>
        <p:txBody>
          <a:bodyPr wrap="square" lIns="0" tIns="0" rIns="0" bIns="0" rtlCol="0" anchor="t"/>
          <a:lstStyle/>
          <a:p>
            <a:pPr marL="0" indent="0" algn="l">
              <a:lnSpc>
                <a:spcPts val="2400"/>
              </a:lnSpc>
              <a:buNone/>
            </a:pPr>
            <a:r>
              <a:rPr lang="en-US" sz="1600" kern="0" spc="-32" dirty="0">
                <a:solidFill>
                  <a:srgbClr val="000000">
                    <a:alpha val="100000"/>
                  </a:srgbClr>
                </a:solidFill>
                <a:latin typeface="Inter Regular" pitchFamily="34" charset="0"/>
                <a:ea typeface="Inter Regular" pitchFamily="34" charset="-122"/>
                <a:cs typeface="Inter Regular" pitchFamily="34" charset="-120"/>
              </a:rPr>
              <a:t>A breakdown of how expenses were allocated across key departments in 2024, offering insight into our spending priorities. Notably, R&amp;D investment increased from 8% to 12%, reflecting our continued focus on innovation and product development. Operational costs remained steady, while Marketing and HR investments supported growth and team development.</a:t>
            </a:r>
            <a:endParaRPr lang="en-US" sz="1600" dirty="0"/>
          </a:p>
        </p:txBody>
      </p:sp>
      <p:sp>
        <p:nvSpPr>
          <p:cNvPr id="5" name="Text 3"/>
          <p:cNvSpPr/>
          <p:nvPr/>
        </p:nvSpPr>
        <p:spPr>
          <a:xfrm>
            <a:off x="15025978" y="5346700"/>
            <a:ext cx="3581848" cy="2235200"/>
          </a:xfrm>
          <a:prstGeom prst="rect">
            <a:avLst/>
          </a:prstGeom>
          <a:noFill/>
          <a:ln/>
        </p:spPr>
        <p:txBody>
          <a:bodyPr wrap="square" lIns="0" tIns="0" rIns="0" bIns="0" rtlCol="0" anchor="t"/>
          <a:lstStyle/>
          <a:p>
            <a:pPr marL="0" indent="0" algn="l">
              <a:lnSpc>
                <a:spcPts val="14400"/>
              </a:lnSpc>
              <a:buNone/>
            </a:pPr>
            <a:r>
              <a:rPr lang="en-US" sz="9600" kern="0" spc="-192" dirty="0">
                <a:solidFill>
                  <a:srgbClr val="292929">
                    <a:alpha val="100000"/>
                  </a:srgbClr>
                </a:solidFill>
                <a:latin typeface="Inter Bold" pitchFamily="34" charset="0"/>
                <a:ea typeface="Inter Bold" pitchFamily="34" charset="-122"/>
                <a:cs typeface="Inter Bold" pitchFamily="34" charset="-120"/>
              </a:rPr>
              <a:t>+12%</a:t>
            </a:r>
            <a:endParaRPr lang="en-US" sz="9600" dirty="0"/>
          </a:p>
        </p:txBody>
      </p:sp>
      <p:sp>
        <p:nvSpPr>
          <p:cNvPr id="6" name="Text 4"/>
          <p:cNvSpPr/>
          <p:nvPr/>
        </p:nvSpPr>
        <p:spPr>
          <a:xfrm>
            <a:off x="18506213" y="5956300"/>
            <a:ext cx="1591932" cy="677333"/>
          </a:xfrm>
          <a:prstGeom prst="rect">
            <a:avLst/>
          </a:prstGeom>
          <a:noFill/>
          <a:ln/>
        </p:spPr>
        <p:txBody>
          <a:bodyPr wrap="square" lIns="0" tIns="0" rIns="0" bIns="0" rtlCol="0" anchor="t"/>
          <a:lstStyle/>
          <a:p>
            <a:pPr marL="0" indent="0" algn="l">
              <a:lnSpc>
                <a:spcPts val="2400"/>
              </a:lnSpc>
              <a:buNone/>
            </a:pPr>
            <a:r>
              <a:rPr lang="en-US" sz="1600" kern="0" spc="-32" dirty="0">
                <a:solidFill>
                  <a:srgbClr val="292929">
                    <a:alpha val="100000"/>
                  </a:srgbClr>
                </a:solidFill>
                <a:latin typeface="Inter Medium" pitchFamily="34" charset="0"/>
                <a:ea typeface="Inter Medium" pitchFamily="34" charset="-122"/>
                <a:cs typeface="Inter Medium" pitchFamily="34" charset="-120"/>
              </a:rPr>
              <a:t>R&amp;D investment increased</a:t>
            </a:r>
            <a:endParaRPr lang="en-US" sz="1600" dirty="0"/>
          </a:p>
        </p:txBody>
      </p:sp>
      <p:sp>
        <p:nvSpPr>
          <p:cNvPr id="30" name="Shape 3">
            <a:extLst>
              <a:ext uri="{FF2B5EF4-FFF2-40B4-BE49-F238E27FC236}">
                <a16:creationId xmlns:a16="http://schemas.microsoft.com/office/drawing/2014/main" id="{13FF4FC9-DD6F-478F-A1F2-8B42881882D2}"/>
              </a:ext>
            </a:extLst>
          </p:cNvPr>
          <p:cNvSpPr/>
          <p:nvPr/>
        </p:nvSpPr>
        <p:spPr>
          <a:xfrm>
            <a:off x="2127516" y="3606800"/>
            <a:ext cx="7671759" cy="7670800"/>
          </a:xfrm>
          <a:prstGeom prst="rect">
            <a:avLst/>
          </a:prstGeom>
          <a:noFill/>
          <a:ln/>
        </p:spPr>
      </p:sp>
      <p:grpSp>
        <p:nvGrpSpPr>
          <p:cNvPr id="31" name="Group 30">
            <a:extLst>
              <a:ext uri="{FF2B5EF4-FFF2-40B4-BE49-F238E27FC236}">
                <a16:creationId xmlns:a16="http://schemas.microsoft.com/office/drawing/2014/main" id="{831011DE-B888-44AE-92B4-5F369E25C474}"/>
              </a:ext>
            </a:extLst>
          </p:cNvPr>
          <p:cNvGrpSpPr/>
          <p:nvPr/>
        </p:nvGrpSpPr>
        <p:grpSpPr>
          <a:xfrm>
            <a:off x="2127516" y="3606800"/>
            <a:ext cx="7671759" cy="7670800"/>
            <a:chOff x="2127516" y="3606800"/>
            <a:chExt cx="7671759" cy="7670800"/>
          </a:xfrm>
        </p:grpSpPr>
        <p:pic>
          <p:nvPicPr>
            <p:cNvPr id="32" name="Image 0" descr=" ">
              <a:extLst>
                <a:ext uri="{FF2B5EF4-FFF2-40B4-BE49-F238E27FC236}">
                  <a16:creationId xmlns:a16="http://schemas.microsoft.com/office/drawing/2014/main" id="{8918E31C-A27A-4168-9CAE-B4946DC4E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7516" y="3606800"/>
              <a:ext cx="7671759" cy="7670800"/>
            </a:xfrm>
            <a:prstGeom prst="rect">
              <a:avLst/>
            </a:prstGeom>
          </p:spPr>
        </p:pic>
        <p:pic>
          <p:nvPicPr>
            <p:cNvPr id="33" name="Image 1" descr=" ">
              <a:extLst>
                <a:ext uri="{FF2B5EF4-FFF2-40B4-BE49-F238E27FC236}">
                  <a16:creationId xmlns:a16="http://schemas.microsoft.com/office/drawing/2014/main" id="{A7A2E50F-066E-46F0-B5F5-9C07737E4C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0658" y="4230792"/>
              <a:ext cx="6422770" cy="6421967"/>
            </a:xfrm>
            <a:prstGeom prst="rect">
              <a:avLst/>
            </a:prstGeom>
          </p:spPr>
        </p:pic>
      </p:grpSp>
      <p:graphicFrame>
        <p:nvGraphicFramePr>
          <p:cNvPr id="34" name="Chart 33">
            <a:extLst>
              <a:ext uri="{FF2B5EF4-FFF2-40B4-BE49-F238E27FC236}">
                <a16:creationId xmlns:a16="http://schemas.microsoft.com/office/drawing/2014/main" id="{07603603-CEFE-4B97-8432-8DBC6D69C8B5}"/>
              </a:ext>
            </a:extLst>
          </p:cNvPr>
          <p:cNvGraphicFramePr/>
          <p:nvPr>
            <p:extLst>
              <p:ext uri="{D42A27DB-BD31-4B8C-83A1-F6EECF244321}">
                <p14:modId xmlns:p14="http://schemas.microsoft.com/office/powerpoint/2010/main" val="3117115069"/>
              </p:ext>
            </p:extLst>
          </p:nvPr>
        </p:nvGraphicFramePr>
        <p:xfrm>
          <a:off x="666961" y="4139489"/>
          <a:ext cx="10592867" cy="6908800"/>
        </p:xfrm>
        <a:graphic>
          <a:graphicData uri="http://schemas.openxmlformats.org/drawingml/2006/chart">
            <c:chart xmlns:c="http://schemas.openxmlformats.org/drawingml/2006/chart" xmlns:r="http://schemas.openxmlformats.org/officeDocument/2006/relationships" r:id="rId7"/>
          </a:graphicData>
        </a:graphic>
      </p:graphicFrame>
      <p:sp>
        <p:nvSpPr>
          <p:cNvPr id="35" name="Oval 34">
            <a:extLst>
              <a:ext uri="{FF2B5EF4-FFF2-40B4-BE49-F238E27FC236}">
                <a16:creationId xmlns:a16="http://schemas.microsoft.com/office/drawing/2014/main" id="{F65A9BA2-8EF0-4F88-B7CA-697569F7E631}"/>
              </a:ext>
            </a:extLst>
          </p:cNvPr>
          <p:cNvSpPr/>
          <p:nvPr/>
        </p:nvSpPr>
        <p:spPr>
          <a:xfrm>
            <a:off x="4479986" y="5871633"/>
            <a:ext cx="2966394" cy="2966394"/>
          </a:xfrm>
          <a:prstGeom prst="ellipse">
            <a:avLst/>
          </a:prstGeom>
          <a:solidFill>
            <a:srgbClr val="FEC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2677</Words>
  <Application>Microsoft Office PowerPoint</Application>
  <PresentationFormat>Custom</PresentationFormat>
  <Paragraphs>315</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IBM Plex Serif Italic</vt:lpstr>
      <vt:lpstr>IBM Plex Serif Light</vt:lpstr>
      <vt:lpstr>Inter Bold</vt:lpstr>
      <vt:lpstr>Inter Light</vt:lpstr>
      <vt:lpstr>Inter Medium</vt:lpstr>
      <vt:lpstr>Inter Regular</vt:lpstr>
      <vt:lpstr>Mona Sans SemiBold</vt:lpstr>
      <vt:lpstr>Satoshi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heykiyou.std@gmail.com</cp:lastModifiedBy>
  <cp:revision>24</cp:revision>
  <dcterms:created xsi:type="dcterms:W3CDTF">2025-06-30T03:25:23Z</dcterms:created>
  <dcterms:modified xsi:type="dcterms:W3CDTF">2025-06-30T07:28:01Z</dcterms:modified>
</cp:coreProperties>
</file>